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76" r:id="rId3"/>
    <p:sldId id="277" r:id="rId4"/>
    <p:sldId id="278" r:id="rId5"/>
    <p:sldId id="274" r:id="rId6"/>
    <p:sldId id="275" r:id="rId7"/>
    <p:sldId id="268" r:id="rId8"/>
    <p:sldId id="269" r:id="rId9"/>
    <p:sldId id="270" r:id="rId10"/>
    <p:sldId id="279" r:id="rId11"/>
    <p:sldId id="280" r:id="rId12"/>
    <p:sldId id="271" r:id="rId13"/>
    <p:sldId id="272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81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numCol="1"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 numCol="1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 numCol="1"/>
          <a:lstStyle>
            <a:lvl1pPr>
              <a:defRPr sz="1400"/>
            </a:lvl1pPr>
          </a:lstStyle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numCol="1"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numCol="1"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 numCol="1"/>
          <a:lstStyle/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numCol="1"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numCol="1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numCol="1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numCol="1"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 numCol="1"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 numCol="1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numCol="1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 numCol="1"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numCol="1"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numCol="1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 numCol="1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1D3053-9DCF-413A-BA81-6B64CAEA0BE3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 numCol="1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 numCol="1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A5DC95-8BD9-4FA0-8F32-AD1F47B60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hgeharvard.org/topic/medicines-natu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ebecoist.com/wp-content/uploads/2008/11/rafflesia.jpg&amp;imgrefurl=http://webecoist.momtastic.com/2008/11/03/strange-rare-bizarre-endangered-flowers-plants-and-trees/&amp;usg=__2rZO4oigqVrpQSbsach93MNlZ1I=&amp;h=336&amp;w=468&amp;sz=128&amp;hl=en&amp;start=3&amp;zoom=1&amp;tbnid=-14oyTeDKbPMpM:&amp;tbnh=92&amp;tbnw=128&amp;ei=2Ko6T_7EDqvKiQKkucCTDA&amp;prev=/search?q=endangered+plants&amp;um=1&amp;hl=en&amp;safe=strict&amp;sa=N&amp;gbv=2&amp;tbm=isch&amp;um=1&amp;itbs=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imgres?imgurl=http://frankvizeum.com.au/wp-content/upLoads/2010/11/Endangered.gif&amp;imgrefurl=http://www.climateshifts.org/?p=6735&amp;usg=__qRCtsIOLqrrtBMfzSUs5F5CduFE=&amp;h=428&amp;w=379&amp;sz=110&amp;hl=en&amp;start=9&amp;zoom=1&amp;tbnid=AOIy1BNt4s_ClM:&amp;tbnh=126&amp;tbnw=112&amp;ei=F6o6T6WoDvDJiQLOzpGTDA&amp;prev=/search?q=endangered+species&amp;um=1&amp;hl=en&amp;safe=strict&amp;sa=N&amp;gbv=2&amp;tbm=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latimesblogs.latimes.com/photos/uncategorized/2008/12/31/knut.jpg&amp;imgrefurl=http://latimesblogs.latimes.com/unleashed/2008/12/california-sues.html&amp;usg=__QUkE9PBSsh44Bhdu7jx46LeQYuc=&amp;h=341&amp;w=495&amp;sz=50&amp;hl=en&amp;start=21&amp;zoom=1&amp;tbnid=yPj7tnwELCBiaM:&amp;tbnh=90&amp;tbnw=130&amp;ei=F6o6T6WoDvDJiQLOzpGTDA&amp;prev=/search?q=endangered+species&amp;um=1&amp;hl=en&amp;safe=strict&amp;sa=N&amp;gbv=2&amp;tbm=isch&amp;um=1&amp;itbs=1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www.google.com/imgres?imgurl=http://upload.wikimedia.org/wikipedia/commons/4/4f/Aquilegia_chrysantha_1.jpg&amp;imgrefurl=http://prism.xomba.com/how_protect_and_restore_endangered_plants&amp;usg=__jZ5MCsxZB5ifyak4WwTHtsUbvtg=&amp;h=1350&amp;w=1500&amp;sz=141&amp;hl=en&amp;start=9&amp;zoom=1&amp;tbnid=1oN-T-YmmrnVUM:&amp;tbnh=135&amp;tbnw=150&amp;ei=2Ko6T_7EDqvKiQKkucCTDA&amp;prev=/search?q=endangered+plants&amp;um=1&amp;hl=en&amp;safe=strict&amp;sa=N&amp;gbv=2&amp;tbm=isch&amp;um=1&amp;itbs=1" TargetMode="External"/><Relationship Id="rId4" Type="http://schemas.openxmlformats.org/officeDocument/2006/relationships/hyperlink" Target="http://www.google.com/imgres?imgurl=http://planetgreen.discovery.com/games-quizzes/endangered-species-quiz/6-bengal-tiger.jpg&amp;imgrefurl=http://planetgreen.discovery.com/games-quizzes/know-endangered-species-quiz/&amp;usg=__54bF1l2h7OXyZCIWSH289QbAprg=&amp;h=197&amp;w=263&amp;sz=36&amp;hl=en&amp;start=16&amp;zoom=1&amp;tbnid=exwuRVWMeK15eM:&amp;tbnh=84&amp;tbnw=112&amp;ei=F6o6T6WoDvDJiQLOzpGTDA&amp;prev=/search?q=endangered+species&amp;um=1&amp;hl=en&amp;safe=strict&amp;sa=N&amp;gbv=2&amp;tbm=isch&amp;um=1&amp;itbs=1" TargetMode="External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Grus_americana_Sasata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en.wikipedia.org/wiki/File:Haliaeetus_leucocephalus_LC0195_edit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California-Condor3-Szmurlo_edit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://en.wikipedia.org/wiki/File:Alligator_mississippiensis_baby.jpg" TargetMode="External"/><Relationship Id="rId4" Type="http://schemas.openxmlformats.org/officeDocument/2006/relationships/hyperlink" Target="http://en.wikipedia.org/wiki/File:Canis_rufus_FWS_cropped.jpg" TargetMode="External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3_M0b0oK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t3_M0b0oKI" TargetMode="Externa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733800"/>
            <a:ext cx="7315200" cy="990600"/>
          </a:xfrm>
        </p:spPr>
        <p:txBody>
          <a:bodyPr numCol="1">
            <a:normAutofit fontScale="90000"/>
          </a:bodyPr>
          <a:lstStyle/>
          <a:p>
            <a:r>
              <a:rPr lang="en-US" sz="4400" b="1" dirty="0" smtClean="0"/>
              <a:t>Notes Pg#85 &amp; 86:</a:t>
            </a:r>
            <a:br>
              <a:rPr lang="en-US" sz="4400" b="1" dirty="0" smtClean="0"/>
            </a:br>
            <a:r>
              <a:rPr lang="en-US" sz="4400" b="1" dirty="0" smtClean="0"/>
              <a:t> Endangered Species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858000" cy="533400"/>
          </a:xfrm>
        </p:spPr>
        <p:txBody>
          <a:bodyPr numCol="1"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EQ: What’s happening to global biodiversity and why should we care?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410200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the phrases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686800" cy="493776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www.chgeharvard.org/topic/medicines-nature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9" y="143347"/>
            <a:ext cx="805324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s://encrypted-tbn3.gstatic.com/images?q=tbn:ANd9GcRc6maSZp38PPchb-aVIam1CnUWTRCKTXBoT90YxQqFvYTa5n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420"/>
            <a:ext cx="4572000" cy="341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ll-that-is-interesting.com/wordpress/wp-content/uploads/2012/08/microscopic-photograph-velc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35" y="2795262"/>
            <a:ext cx="4705784" cy="35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historyandheadlines.com/wp-content/uploads/2014/05/Velcro-Trademarked-Never-Tie-Your-Shoes-Ag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35" y="2263"/>
            <a:ext cx="4624965" cy="27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Should we be concerned about biodiversity?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latin typeface="Arial" charset="0"/>
              </a:rPr>
              <a:t>What we know:</a:t>
            </a:r>
            <a:r>
              <a:rPr lang="en-US" dirty="0" smtClean="0">
                <a:latin typeface="Arial" charset="0"/>
              </a:rPr>
              <a:t> </a:t>
            </a:r>
            <a:br>
              <a:rPr lang="en-US" dirty="0" smtClean="0">
                <a:latin typeface="Arial" charset="0"/>
              </a:rPr>
            </a:br>
            <a:r>
              <a:rPr lang="en-US" sz="2400" b="1" u="sng" dirty="0" smtClean="0">
                <a:latin typeface="Arial" charset="0"/>
              </a:rPr>
              <a:t>The Earth is losing species at an alarming rate</a:t>
            </a:r>
            <a:r>
              <a:rPr lang="en-US" dirty="0" smtClean="0">
                <a:latin typeface="Arial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Arial" charset="0"/>
              </a:rPr>
              <a:t>	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</a:rPr>
              <a:t>Some scientists estimate that as many as 3 species per hour are going extinct and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20,000 new extinctions occur each year, </a:t>
            </a:r>
            <a:r>
              <a:rPr lang="en-US" b="1" dirty="0" smtClean="0">
                <a:solidFill>
                  <a:srgbClr val="FF0000"/>
                </a:solidFill>
              </a:rPr>
              <a:t>1,000 </a:t>
            </a:r>
            <a:r>
              <a:rPr lang="en-US" b="1" dirty="0">
                <a:solidFill>
                  <a:srgbClr val="FF0000"/>
                </a:solidFill>
              </a:rPr>
              <a:t>times</a:t>
            </a:r>
            <a:r>
              <a:rPr lang="en-US" dirty="0">
                <a:solidFill>
                  <a:srgbClr val="FF0000"/>
                </a:solidFill>
              </a:rPr>
              <a:t> higher than </a:t>
            </a:r>
            <a:r>
              <a:rPr lang="en-US" dirty="0" smtClean="0">
                <a:solidFill>
                  <a:srgbClr val="FF0000"/>
                </a:solidFill>
              </a:rPr>
              <a:t>previous natural “background” rates (natural, non-human).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sz="2400" dirty="0" smtClean="0">
                <a:latin typeface="Arial" charset="0"/>
              </a:rPr>
              <a:t>When species of plants and animals go extinct, many other species are affected, too</a:t>
            </a:r>
            <a:r>
              <a:rPr lang="en-US" dirty="0" smtClean="0">
                <a:latin typeface="Arial" charset="0"/>
              </a:rPr>
              <a:t>. 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We may not know the effect of a species loss until it’s too late. </a:t>
            </a:r>
          </a:p>
          <a:p>
            <a:pPr eaLnBrk="1" hangingPunct="1">
              <a:defRPr/>
            </a:pPr>
            <a:r>
              <a:rPr lang="en-US" sz="1800" dirty="0" smtClean="0">
                <a:latin typeface="Arial" charset="0"/>
              </a:rPr>
              <a:t>Ex. Cure to disease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5 Threats to biodiversity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Habitat destruction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Pollution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Invasive Species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Global Climate Change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Exploitation</a:t>
            </a:r>
            <a:r>
              <a:rPr lang="en-US" sz="3600" dirty="0" smtClean="0">
                <a:latin typeface="Arial" charset="0"/>
              </a:rPr>
              <a:t> (pets, superstition, over-hunting/overfishing)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3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rscjacksonsclass.com/endange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08320" y="2743200"/>
            <a:ext cx="3535680" cy="2651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b="1" dirty="0" smtClean="0">
                <a:solidFill>
                  <a:srgbClr val="FF0000"/>
                </a:solidFill>
              </a:rPr>
              <a:t>8 main Causes of Extinction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4937760"/>
          </a:xfrm>
        </p:spPr>
        <p:txBody>
          <a:bodyPr numCol="1"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Habitat alteration </a:t>
            </a:r>
            <a:r>
              <a:rPr lang="en-US" sz="2800" b="1" dirty="0" smtClean="0">
                <a:solidFill>
                  <a:srgbClr val="FF0000"/>
                </a:solidFill>
              </a:rPr>
              <a:t>40%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Commercial hunting </a:t>
            </a:r>
            <a:r>
              <a:rPr lang="en-US" sz="2800" b="1" dirty="0" smtClean="0">
                <a:solidFill>
                  <a:srgbClr val="FF0000"/>
                </a:solidFill>
              </a:rPr>
              <a:t>23%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Competition with introduced </a:t>
            </a:r>
            <a:r>
              <a:rPr lang="en-US" sz="2800" u="sng" dirty="0" smtClean="0">
                <a:solidFill>
                  <a:srgbClr val="FF0000"/>
                </a:solidFill>
              </a:rPr>
              <a:t>invasive species  </a:t>
            </a:r>
            <a:r>
              <a:rPr lang="en-US" sz="2800" b="1" dirty="0" smtClean="0">
                <a:solidFill>
                  <a:srgbClr val="FF0000"/>
                </a:solidFill>
              </a:rPr>
              <a:t>16%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Pest Control </a:t>
            </a:r>
            <a:r>
              <a:rPr lang="en-US" sz="2800" b="1" dirty="0" smtClean="0">
                <a:solidFill>
                  <a:srgbClr val="FF0000"/>
                </a:solidFill>
              </a:rPr>
              <a:t>7%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Subsistence food hunting	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6%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Captured to serve as pets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Superstitious beliefs </a:t>
            </a:r>
            <a:r>
              <a:rPr lang="en-US" sz="2800" b="1" dirty="0" smtClean="0">
                <a:solidFill>
                  <a:srgbClr val="FF0000"/>
                </a:solidFill>
              </a:rPr>
              <a:t>2%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Pollution </a:t>
            </a:r>
            <a:r>
              <a:rPr lang="en-US" sz="2800" b="1" dirty="0" smtClean="0">
                <a:solidFill>
                  <a:srgbClr val="FF0000"/>
                </a:solidFill>
              </a:rPr>
              <a:t>1%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 fontScale="92500"/>
          </a:bodyPr>
          <a:lstStyle/>
          <a:p>
            <a:r>
              <a:rPr lang="en-US" u="sng" dirty="0" smtClean="0"/>
              <a:t>Habitat alteration</a:t>
            </a:r>
            <a:r>
              <a:rPr lang="en-US" dirty="0" smtClean="0"/>
              <a:t>: changes in an organism’s habitat such as logging, landfill, dredging, clearing for development, flooding.</a:t>
            </a:r>
          </a:p>
          <a:p>
            <a:r>
              <a:rPr lang="en-US" u="sng" dirty="0" smtClean="0"/>
              <a:t>Commercial hunting</a:t>
            </a:r>
            <a:r>
              <a:rPr lang="en-US" dirty="0" smtClean="0"/>
              <a:t>: hunting of animals for financial gain</a:t>
            </a:r>
          </a:p>
          <a:p>
            <a:r>
              <a:rPr lang="en-US" u="sng" dirty="0" smtClean="0"/>
              <a:t>Introduced/Invasive species</a:t>
            </a:r>
            <a:r>
              <a:rPr lang="en-US" dirty="0" smtClean="0"/>
              <a:t>: organisms that do not naturally live in the area</a:t>
            </a:r>
          </a:p>
          <a:p>
            <a:r>
              <a:rPr lang="en-US" u="sng" dirty="0" smtClean="0"/>
              <a:t>Subsistence food hunting</a:t>
            </a:r>
            <a:r>
              <a:rPr lang="en-US" dirty="0" smtClean="0"/>
              <a:t>: hunting of animals for food</a:t>
            </a:r>
          </a:p>
          <a:p>
            <a:r>
              <a:rPr lang="en-US" u="sng" dirty="0" smtClean="0"/>
              <a:t>Superstitious beliefs</a:t>
            </a:r>
            <a:r>
              <a:rPr lang="en-US" dirty="0" smtClean="0"/>
              <a:t>: killing of organisms to use in religious ceremonies or for scientifically unsupported superstitions (ex: killing a bear for its spleen or a rhino for its horn).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sz="4800" b="1" dirty="0" smtClean="0"/>
              <a:t>Levels of Species Risk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 numCol="1"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Step 1: 	Species of “special concern”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Step 2: 	Rare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Step 3: 	Threatened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Step 4: 	Endangered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t2.gstatic.com/images?q=tbn:ANd9GcT56jkMEYTjW9_qTP1r-CuZwUc59qRYZBxzn-5Kziu9Js-mYDETXQeEc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562" y="3779520"/>
            <a:ext cx="1463040" cy="1645920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RJJ6NMfeKsC0UxsMFwyk6WmfDsoayAMHrg2-3hUGxVdcyzxLoQRVQe3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53200" y="2590800"/>
            <a:ext cx="1584960" cy="1188720"/>
          </a:xfrm>
          <a:prstGeom prst="rect">
            <a:avLst/>
          </a:prstGeom>
          <a:noFill/>
        </p:spPr>
      </p:pic>
      <p:pic>
        <p:nvPicPr>
          <p:cNvPr id="16390" name="Picture 6" descr="http://t3.gstatic.com/images?q=tbn:ANd9GcSM_ayVVDncx1cyKSqxm2VvB9FzDohjK6UtaQYKOqBXEObyRHAp9mACk5D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029200" y="3886199"/>
            <a:ext cx="1717038" cy="1188720"/>
          </a:xfrm>
          <a:prstGeom prst="rect">
            <a:avLst/>
          </a:prstGeom>
          <a:noFill/>
        </p:spPr>
      </p:pic>
      <p:pic>
        <p:nvPicPr>
          <p:cNvPr id="16392" name="Picture 8" descr="http://t0.gstatic.com/images?q=tbn:ANd9GcTPO1NOXq6p7_UTCCEhKmvbAoGbqt3Y5xSjBAHR8eql-GLkDdLsrgHyEmzy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705598" y="4724400"/>
            <a:ext cx="1653872" cy="1188720"/>
          </a:xfrm>
          <a:prstGeom prst="rect">
            <a:avLst/>
          </a:prstGeom>
          <a:noFill/>
        </p:spPr>
      </p:pic>
      <p:pic>
        <p:nvPicPr>
          <p:cNvPr id="16394" name="Picture 10" descr="http://t2.gstatic.com/images?q=tbn:ANd9GcT2bnnsq0GmBBsYa2NM9UiqokiTo-tsy3aQPeMqRwN7wpjL-4cNxoTrsAiAmA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92657" y="5193219"/>
            <a:ext cx="1828799" cy="164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u="sng" dirty="0" smtClean="0"/>
              <a:t>Endangered Species Act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 fontScale="775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Federal </a:t>
            </a:r>
            <a:r>
              <a:rPr lang="en-US" sz="3600" dirty="0" smtClean="0">
                <a:solidFill>
                  <a:srgbClr val="FF0000"/>
                </a:solidFill>
              </a:rPr>
              <a:t>program Started in 1973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Provides for the </a:t>
            </a:r>
            <a:r>
              <a:rPr lang="en-US" sz="3600" u="sng" dirty="0" smtClean="0">
                <a:solidFill>
                  <a:srgbClr val="FF0000"/>
                </a:solidFill>
              </a:rPr>
              <a:t>conservation</a:t>
            </a:r>
            <a:r>
              <a:rPr lang="en-US" sz="3600" dirty="0" smtClean="0">
                <a:solidFill>
                  <a:srgbClr val="FF0000"/>
                </a:solidFill>
              </a:rPr>
              <a:t> (saving) of ecosystems upon which threatened and endangered species of fish, wildlife, and plants depend. </a:t>
            </a:r>
          </a:p>
          <a:p>
            <a:r>
              <a:rPr lang="en-US" sz="3600" dirty="0"/>
              <a:t>Encourages the establishment of state programs</a:t>
            </a:r>
          </a:p>
          <a:p>
            <a:pPr lvl="1"/>
            <a:r>
              <a:rPr lang="en-US" sz="3300" dirty="0" smtClean="0"/>
              <a:t>As </a:t>
            </a:r>
            <a:r>
              <a:rPr lang="en-US" sz="3300" dirty="0"/>
              <a:t>of October 2009, </a:t>
            </a:r>
            <a:r>
              <a:rPr lang="en-US" sz="3300" b="1" dirty="0"/>
              <a:t>1,361 plants and animals in the United States were listed as threatened or endangered</a:t>
            </a:r>
            <a:r>
              <a:rPr lang="en-US" sz="3300" dirty="0"/>
              <a:t>. There are many additional species that are currently being evaluated for possible protection under the ESA, and they are called “candidate” species.</a:t>
            </a:r>
            <a:endParaRPr lang="en-US" sz="33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b="1" dirty="0" smtClean="0"/>
              <a:t>Some species brought back!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en-US" dirty="0" smtClean="0"/>
              <a:t>Bald Eagle				California							Condor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8"/>
            <a:r>
              <a:rPr sz="2800" dirty="0" smtClean="0"/>
              <a:t>Red Wolf</a:t>
            </a:r>
          </a:p>
          <a:p>
            <a:pPr lvl="8"/>
            <a:endParaRPr sz="2800" dirty="0"/>
          </a:p>
          <a:p>
            <a:pPr lvl="8"/>
            <a:endParaRPr sz="2800" dirty="0" smtClean="0"/>
          </a:p>
          <a:p>
            <a:pPr lvl="8"/>
            <a:endParaRPr sz="2800" dirty="0"/>
          </a:p>
          <a:p>
            <a:pPr lvl="8"/>
            <a:r>
              <a:rPr sz="2800" dirty="0" smtClean="0"/>
              <a:t>Whooping Crane		</a:t>
            </a:r>
          </a:p>
          <a:p>
            <a:pPr lvl="8"/>
            <a:r>
              <a:rPr sz="2800" dirty="0" smtClean="0"/>
              <a:t>      American Alligator</a:t>
            </a:r>
          </a:p>
          <a:p>
            <a:pPr lvl="8"/>
            <a:endParaRPr lang="en-US" sz="2800" dirty="0"/>
          </a:p>
        </p:txBody>
      </p:sp>
      <p:pic>
        <p:nvPicPr>
          <p:cNvPr id="17410" name="Picture 2" descr="http://upload.wikimedia.org/wikipedia/commons/thumb/f/f3/Haliaeetus_leucocephalus_LC0195_edit_1.jpg/220px-Haliaeetus_leucocephalus_LC0195_edit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1676400"/>
            <a:ext cx="2095500" cy="1514475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thumb/8/83/Canis_rufus_FWS_cropped.jpg/220px-Canis_rufus_FWS_croppe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29100" y="2887028"/>
            <a:ext cx="2095500" cy="1400175"/>
          </a:xfrm>
          <a:prstGeom prst="rect">
            <a:avLst/>
          </a:prstGeom>
          <a:noFill/>
        </p:spPr>
      </p:pic>
      <p:pic>
        <p:nvPicPr>
          <p:cNvPr id="17414" name="Picture 6" descr="http://upload.wikimedia.org/wikipedia/commons/thumb/e/ec/California-Condor3-Szmurlo_edit.jpg/170px-California-Condor3-Szmurlo_edi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58000" y="1143000"/>
            <a:ext cx="1619250" cy="2057401"/>
          </a:xfrm>
          <a:prstGeom prst="rect">
            <a:avLst/>
          </a:prstGeom>
          <a:noFill/>
        </p:spPr>
      </p:pic>
      <p:pic>
        <p:nvPicPr>
          <p:cNvPr id="17416" name="Picture 8" descr="http://upload.wikimedia.org/wikipedia/commons/thumb/7/7f/Grus_americana_Sasata.jpg/220px-Grus_americana_Sasata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04800" y="3657600"/>
            <a:ext cx="2095500" cy="2886076"/>
          </a:xfrm>
          <a:prstGeom prst="rect">
            <a:avLst/>
          </a:prstGeom>
          <a:noFill/>
        </p:spPr>
      </p:pic>
      <p:pic>
        <p:nvPicPr>
          <p:cNvPr id="17420" name="Picture 12" descr="http://upload.wikimedia.org/wikipedia/commons/thumb/5/59/Alligator_mississippiensis_baby.jpg/220px-Alligator_mississippiensis_baby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172200" y="4828490"/>
            <a:ext cx="2095500" cy="120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MTEhUTExMWFhUXGB8bGBgYFxcYFxodGBsYGBgYFxgYHSggGBolHRgdIjIhJSkrLi4uGB8zODMtNygtLisBCgoKBQUFDgUFDisZExkrKysrKysrKysrKysrKysrKysrKysrKysrKysrKysrKysrKysrKysrKysrKysrKysrK//AABEIAPIA0AMBIgACEQEDEQH/xAAbAAACAwEBAQAAAAAAAAAAAAAEBQIDBgABB//EAEQQAAECAwQHBQYEBQIGAwEAAAECEQADIQQSMUEFIlFhcZGxEzKBocEGI3LR4fBCUmKyFDOCwvEkokNjc5LS4jRTgxX/xAAUAQEAAAAAAAAAAAAAAAAAAAAA/8QAFBEBAAAAAAAAAAAAAAAAAAAAAP/aAAwDAQACEQMRAD8AKazujVlN2acSjvXUXndOL3u9TYQWjl/wwukCWUgLdgHJabc1VAqH4MSRg8D9tZ1qlhRF3s0g3QQq+EId2lil4Kc3lOHIq0CWUoF9KiC6C1CWJFCHzfOAZyxZdYhMty912GVnZ7wKQf5lMjeAo0DLFmAlOmWdZIUK4Ea6iQxDH8JevdN1xE50+zAqSO5cAI7Mdo4KqpNQVMzm8lyXq12FelZqFLJlUTdTRrrEISFBnOYNXLwFi/4YIQwClXJt5wQb/ZAyyGLUW4HBzBlj0SiaHKZafds6UkEKoScWdIN2uYVtDK7JZFKqASMycmxZ418qzdjIQjBRqXLVNR57dkAq01o2RKvkJlXFIZJD3gsKVdYYEFLAtUUJer5xCA+Ea72lY2cgh7qQoHKhAJfJyX5xkEHCAMQgbI9KRsiKVx4qZARmJGyKkCrDpEyXLDGD5Fluu5b8yuqRv+9xApFsSE1wAupLVc1UxIeg6wLYNHpWXvKAxNRyim/2ihLSmmQrjRq7o0FnsyZSGxPU7N0B4mciSGlpS4zUlKz/ALgWiNmsQK0rmMXIJDZO5DRZZUV1x6sRhBtpN0DCvOANkdhccgJY4MEvU1YeApsfOI2aYm6tyEgqIGZbAMANuY8QRCq2rASApW8+ghdb7aSEID1csMTVgIB+Z1nQCDMIYgGoIAcBwWrRzQU6pZi7PNLzJmABACgQ+uWe6LwLJFHxxIrGdtdoKlM5br9I6XAPxZ7Mz3i7GjsAeyJDMl6LbHmatBVms/aqTfPZsGN4A4pCqhJBIDkAYsBjSFiILsakgqcpBu6pUm8kKcVIYvqhQwLEg5QF6DZiVhTJSRLumri6m9MZhUkpu/1RVa5FkKlrvG7fUUpSpgRemMkAoJSAAhiSXvHZT2fMszEllKqWAmIBPvMQGCUdxmIOLtBmjpNjWsS6EA3g/aBRAujXLNmpmp3XzgO//iySkKAmBLpAa7UagUpiLznXwBa6NoBAVZLOUuFLvCWVrBKaHUARg4JUopc/lwLvGxM1PagYJKBQgnddqDdIahp4Rm9NKkoXMC0oCjLIGq5vHtmKTdLqrLrq4d4MxCGjtIS1TJUsI11GWxKQxmTCJE1/0lKgeKd8HLkWZPaqlLRNVILzUiXMQpIQuWhS0CYWVLBvuxPeG5q/ZjSCF2qzy1IUpSQLt8aqLiErCgm8x1ZRZQSksQdY1ipFtkmyKtEqy9mqffkTiZq5lwKlJmajsAFKIcnG5tNAAmWyzdteQkpRcUDeBVrEKCSQ4dqOxyzztstrsgWlYlkAKBS6VKIAUCoK95rkgFtjh9sL7ZbHRculu0JSCAGASEBJ2qAujwEVWdJJbwgNjo6ySxKStLA4l1CiqEs5wcYfEIYJ0glddYJKgcBUBypJq11ikVoQlzjAFqSmSiXJVUoS6h+pRdvB28IncUmUlJZlaxdiKmgrsAgEPtNbDc7MUCjT4QacBqjzjPiDdO24Tp5u9xGqne1H3fWAXgLL8WWWQqYWGGZ+W2KrLIMxTJD1w86nIRrtHaNCEgChIIJy2/fGABsOjGdRZLDifE4A/bxXbLPRu0SBkAHblBekEBYuoWS2ewjbtH3uOY/iDerlj6wD32csrKWpRDgYVz45wyEu+6iqgLDFiYG0SkJlqLver1Z/vOLJYdIyJOPl9+EAU13Y73X2ZluMW27VlvjUN1gII1glyeOeZ6t4RfpJQCFVy8sYBDbZy1qBuPk2bx5ZbHMWtSihQChdBcON6eXnAk+0aylDZQ+QpDjQ81SZQmLWrWdg47ox5nybaYBZpHRyksSAlWD4BTYOMjhxgnQekpUpITNSSoTBMDAHABKXc4VUW3CNCqQlSA2AAfNiX240YGM1pXRZT3UuA/dx+ZEBVY7SElRIoUrGAPeSoJZ8KtUb4ONvSScEv2RcITQoQErIFKOHbAwiduH3jBUqUtQDIUQSwZJLnYKVO6AZTbdLKzUoBWFXkoF7+WpKmJch1EMS5D3qnEvRumpSZocVU7Mhkp11qUUsp9cFIbK6AaARn+xUoslKia0AJNKnDZFuirT2U1M0oUpgq6zsCwvEtjdQommDpMBukTwSiZeIASQAAKkGjs1GHjhFOk50uYhRuu8spcpD/jF132kHMC5g7QVItEkqSUposXk0QUgqriQ5fCuDUgLRN7WQxZb4BgHCk62xJJ5pbOgZ+x6bKQClABCUoJ1XLSxLJe64JS43Xops+kiiTNlEXpUwhRDsp0kYKFKgMabDlUNMmYnVCSaBbM7AgEKLYBiDEZsqZeUhSGIBcMQQEOVGuxjygOVa1LSm85IWtQLv/MuOAMgCkniqGehZLHtDUI81miRvrX+mFnZFOrdYsC2NFJChzChzjUolBKpUjMMpfxEgt4AN4GAI7ILVfNXL1zOCepPhAHtFbPeBCe7LTXewf5wznz7i0pzQHPxEO3g7+BjK6WUxnHNgOZHoDAJkmkFaN0eqcdiAanbuEC2aQZiky0+J2CNvYbIlCQlIYDKA9sdjSgMlLCCLQpriRmodWAi1ArFM5DqTuIgFS1XJwCcFkE7ALwHkXPhCPSkh7SUAgi8z5Mas+YAcPuh/2LTLpGLsWfHEesLbdZS4m1F0ELGYowVwAofCAJ0at0LCdteDD5wcq0EJ1Q1elYTaNUyJiTQn0hpZqgOoYk+HzgCbzrTRiQPOFftBatdadgYcvrDSUmiVJ1iz8vvyhdpuQhSxVlLbfmxpwgE6rMpd1AcANfUASEJwc7KuwzNId2tr9B7uW0tLVBugFhtyrxgLRlrbtEhLpWSFFQBKgxSlI/KzqLjNUaC2WssqUpK9YEklRLKUpKiC+ITdYbN+MBbIvJ7O8GCgWfPD5GLVyHIArXACtY8krUgJbFKQMTUXyurbXaCEz3UFHEN5fP1gM1pbQt4X0pIcY5Ftu36QDImKlIUhUmaLpUmYp2GslaUgOnUYTXbMrL4htlPW6ABl9TTn0hJp9SuyVdFSxoWNDLJamPuxXeaGjACLYu9eXKm0UuakOQAJikKBqlihKkvsJIfYY6MtExKAgSFTEKMwjFipUsS3BAqwSsHaFHAgEAo0m6AEpYBBSzk97E8HcgF8TWLkaTATcMt0kAK1mJCCpSACBqkFVTV2ygNHoS3qUZSTKXdVgpQDgBbkm6kA4oAoGAH5oY2pExEwrKVEgNuxWCouDS6t6NQGM1o7TRVdJQHMyrFtZIlXSA1BqDV3moo2omWm8tSG7yVKHxMq95VbhAY1GmFJciXLe6lDkLJNxNwGq2Bu7GxgaZbSFmbdTeVedOux7QKCvxOKKOBGUDoMeIBUscYB9oqVemiasJuy0gsHbUATLSHJP4RUklhDLQ6r05c5QolJUfBLN4uOcChJlyxLOKmUrxBLeDt4mCrAoCSsZEEk7kqFBxgAbPOvziScAVK4zCB+0+ZhBpebqKP5l/tB/wDOGei1m7NWcSf7Vq6gQqtSL65CNpKjwJ/9YBr7NWO4m8e8qp3UoPvbGlQiF8iVUDe/KGgEByBEZk4CuyKrdaAhL4k90dSdwhdJtCmJJq7QBlv1khaRjiNhimZLUVBaaqNFJOByJwzGI4wRYp4Oq4r6RanvVgEKbOgqMs6jEhJH5cq7IKs+iy5N4NkaeOcTt6XN1WKTRQxxDcYkFtqkimPnlASmTUSkhKaticmxqeJhIAqYpMzIJ+jCGitdJIDJBYlqmkSs6dRAAz5DGAlYdHiXLCmYPUZ/p+8q5xZYkOoqXgmpO3Z4mGVoTlk0UTJoFKMOp+kBGXawo0DRd2oNIXfxIvNtp9+MQstpIUyqPh9mAbCKbRLBB3+RixGyJLDhoD57brOZU0pyNR6x4kQ39qbPRK9/0hMj0gDtEYf/AKD+35Rru1u2gUwKVDgdVY6c4yeiPxblA+SvlGmtamtUt8CLvMkfXwgMcV+UHaDkErJDaock0FdtIXIq33hDXQzm+PzJc8LwEA7tMgrdmKhv4eUStSwmzU/Gyd7JUskniW5QDY7VdCy1S7cAX9PKJ6SWexL5Fg1ME3j++AAstLOo7bx5XU/3mArGn/UpH5ZQHMv6wcsNZwP0/uWB/ZA+jA9pm7ggckiA01nFYMEC2UYx1uJCFb9Xn3vIN4wAUxXaLKsnZI3DDnjxMXT7NdDUJxrErJKo5ycx6tTgHn6wFNnllwVBlQXOntXZ9vErjxVPNCMzAD94knM0ggWML1qOzHhFCHSHxLfdINQVXkAChvFXgM+cB7aJICWFBAGCShOxxB9qKmw2QnnKIWSxYUPAY+MAxk2oqTyDxWuQCN/riY7RiMU/qd9sXXXJ2QAVnlXjrBmwrWke6QsLBwXBi5JN4nfSLVsoKTsY/P0gPdH2i+iveSWPofEdDBZwMJ7Ku7N3KBB4ioPpDDtRg+0QCz2hlgyV7v8APWMnIOqTGv0gXlrScwYx1jOrAM9Ed1fxJ6LjQaV/my+B8lKjO6GOorfMT+1UaLSiveI4HzUuAySK4cPvnDzQiwQsZMB4Av6QjTQeHWH+hki4sYYDrASKACljRXTOI22aTIJ2qU3gEp9InPSBwSkt/SDWKrQoGQje/mouYDrWGlAfpQOfaK9YE0QP9RP+PpT0hlaUOSNikDkgfOE+iZwFqmg0BmLH+4n0MBrrFnwiu2lykePP6NF9iRjwbnFMwXlk5QFqgyG2wLZzgOUFzhVtggTBuMBMzikGkVyw4vHHHh9iLUpcKBgG2TCAQDj6/SAjbphuljQGPbNOLgg4o6ljFaJrgjN2idhsyisA0AHr9YAu0zXDfe2F1jBrewUKNDW0yroJhEmcpqHCAapLJN3vYj18xF4mkpAbOFtnBKgQWIfk7w2mnBQwNDuO2AglLAkxVZJmsona3pFs00rmekVJR5wFVqTdUCcjX1h4nRyLzyl3kEd4sWObCmIbziv+ERMlpADTALxJdmwPzwygqWkJSAPrxO8wGb0lKXLWUro4oRgRtBzH2YykogKUP1FucfRdOTLsoIWhys6pOCWZ1A5Fi3jWmPzm0y2WoioJx2584BloVAugf8zoPrD3SSBfRXL+5XzhNoYd3/qeiPnDa3l1SjtT1LwGWmUB+90aLQkt0lq0GR31jOzjGh0ErVUdksHxP+YD3SoIQTsdPF2+sQCdSUl6gDmanrAul5nu7vHzJMGypXvpKdgA8gIC+adZZ/5pHKkZJL9tMI/+xR/3GNWtTpUds0npGTI9+r/qL5XjAbf2ett+Wp8U/f3xg6VK1ozWi1lCUKH4lnlh6RqLLMeu6ArXiYGKXVBJEQky3LwHluUyWEJbWrVTtf1aGVuq+6AbFJvLY4Dq31gC5NguocVOMWWZDL/p+UHJASliYFQfe/0+sBbNYpIOEJ7Ro1nKT4GG88C7x+/WBDKJzpvgAZcspAJzIHoYY2NdWOEATjqhsj/mL8nG6AYWlAZoqQmkXzUEgEbP8xGUmA9E1SUhSTrAmCbBpGXOYPdmOAQAbpd6jY2Y30gecNRW6Mzoieb6i7GuG6vpAaP2i0kUr7Fau2lpDqCkpSpJ2304KA8K1BeMjpOw/wDGkq7SQ4BP4kE4Jmp/CaUOBy2QRbFE33wvF99cTC+w2tcmdelmrMoGqVDNKhgpJ2GAP0ID7v4ieRb+2GFqVWT8CYmixoWgT5AYJQVLlO5l3rxvJeqkOeIwO2KLSayfgR0EBnptX4xotEEXVAZSm8RdjPNjxh9oY974W9IAXStEI3q+/SGtm/8AlDcelYX21DmU+a+l2DrGXnrVsCj/ALSYCKf5R+L0EZWcGtC/jV1MahB90R+r0jP2+T/qVbConmIBz+GSBtf78Y0VjIultjekJ5EslEojYW3axhrZUkIV4dYCwmJ2fGKQIIlJoYBdbCLpLwFYJ4c1GJ8axZpAslzy5enWEqX/AAu5LBoDWydZ9uUQMo3/AAA6wJou0k0UCCC0FzbTU+A6fOAtMon74xGcAlJjwznT4dYW2vSV0XWvEikALNWHLUrzwf73RemYwDwBKLhyC7wbOGrTZnTzgHlnLoiLRXosakWTBAVLU4Vw9YzNml3LQ2SqjxoY0SZZN74T6QtVYFFaSKEGhgBNKBhMbHPjCOV+I7m9IeadV/NGGuQf+6E9nQ4Sn8ygOZgHNknLlLvoLKQkJ5AJIIzGNIbaRs6V3J8sAMEdpLH4HAZSf+WcNxpshQqoWdqx6q9IPXPVLny1JxCUgg4EFABSoZpILEQGYl4eMN9EnWPwtyxhVKDn73wy0Yv3pG4iAuna0ySMr7+aT0grRvfWf0K/aYDkj3iGyUa/0k+kG6N/4nwK6QA973atyh/dCaekqtIAzb9oPrDQn3a+KT+75wHZUPaktmhPQD0gNFNndlKlbKuN15VYnLtroPEesStujjMloAYs+eT4jwMXWdKQgpYUPzgOs6nAMGJOqfvKKEmgi5GBG6Az2l5g1QPtoE0Ql5wfJz5NEtInWrkIt9nUOpSoBpNlsb2RgSYmorQqHpDcgENlCadIN9Iyc9YA6RrG6k5fOsKtKWFMsFSQX2u5O18ofyLMEFUVWyReSQcxAZqxTt7jZxi9Ux0Ns6QEiYGY0brF7wGl0V/LB4jp9YsnKaOsguyUb4nJZ22wC5NqYq4H0j2xWx1pA2/KDFykm8GDt8oC0Zo8ialWVHfKAU+1lAT+dbcGr9IX2FPvED8rq5JJHm0NvbEMlAzCxXnCrR//ABFHYEjxIJ6QB93UTvJPJm6mCdID34G4DkEiK1JogbupP0iekj/qT8XQwCOyp1jF9kWy+D84rsgoY6zllPxPPCAPsX80DNyeSFPBmjz/ADPgV0MB6MT7x87qv2mCNHGsz4VftVABTFaq/hH7h84r0akmdLOxHqflHqz3vh9QfSDdCWeiFnN+TwD7tGQCMieRbDgYj2bhSs3D/OOnjU8T5gR7Yl6h3UPOA6SvLw+UEScYDnIZ24iCpCnY+BgMrpdxMVlUt4GGXswl0KP6m6RT7Sy9Y0wrzH0iXsnNcTEcFDxoeggHM1bYQHJBvkmGXZhop7MA8TARnTtYxYpTJcwKqXrkB3gxUtkNAYqeoX1p3mLk1IbGg9PWBptVKJxvQw0JLKp6HGCx8/SA1CwwA2JHNqxCSak7IlalVMDrUyW2wHNeKt/zEE2U1YYJfxLYxCQGSVZmg+ceSaJI/SfMGAz3tSCpIVle8sIWyz7reVN/2j/2jQaZkPKI3UhBZa9kk8T4n5CAdWes1Cf1JHJgekUWpbzyeJ6mLdGqeYFcVcgTAKJnvFnYlX7TACSBSK5J1idpi1HpFMk18fWAaaNHvCT+RTeIIi2wUUd6VftVHui5dQf0r6GKrKWmJHEc3HrABKxI3EeRjRWGUyEDZTpGfQNcHj5giNRJ7qeJ9ICy2nU/q9BFVj/EN3rE7f3B8R6JiqyYE7vUQFyauOUR0etqHCIA9YitTKcUBPnAWaesxWlxkGPhURmvZ+03LQneCFbgfqxjXJ10FOZFPlGV0fZwm13VZOfMMIDYLDUEUTsRHT1k12wLaFgKFaOK9YC+VVXQxK2roAMTFdnXXhE5r3XzanrAY22C6vxIbzxh/wCzaXWVNgOn+YS2+ZrXsQfI4Ro/ZwAoKxiSwHWAMnhzXAYwJ3iN8EW1TBh4xXLSw8vnAErOruiiXUq3J6xMnUED2Kt8/p9RAdpBDpEZtcq7OWPyp/tbqY1c5LsIzGkj72YdrdX9IAvRimSpWxB89X1hbKOrOJ/+tXmLvrBj3ZSvAc3P9o5wISOxmn4RzWCfIGArJYRSgUPPl/iLFYxAjveEA20addGzW/aR6xUs3ZoOxXrErCrWQcrw5XnPkIrtqXUdrvAeWhN1av0v5OBGisanQk7/AEjPWtTkqOBRXiQGhpoa0ulCcybvjUekAxt73E7yT0+UUILSydpb5xPSc29MujBNIhbA11OweZr8oDxGMXTpYI4jzEUycBBChq8PWAEkzFJUBsgW1AfxgURigsRQnCm+DbQAWJo3SBNKUVLX+UH0gHMxQuucoXTEXmSMSoAPtJAEWh1DHhFExJ2wDGZYly9YkM7UO3iIpt62Q4LBNYiZqlJAUokCoc8Yy9vlTlTlg3poSyrpNGyDeXgYAvSUpITR9artsLw60fMEuWhAxugk8R5RkkaTCldmp04UVtfDnGts8kkncGEBK4VkDJ4unKruiySi7ximaM4CKVaqhsj3Rzur4S334RCxl1N+YN45R1lmXJozyPygCHqOD8oylpU61HO8OhjRaSnXFqTkE9c+RjNStYnaV13MC0ATby0pCc1Eq9B084HtaWkpH5ph5JSf/IRdbl3lvkAw4Cg+cUaUVSWnYi94qJHRI5wFOKjHKxVwPoI9ld4x4r0+sAVI7nD5Rdag5vbQPMO3nFdhqhW4/OJ2acyQDVlFPKo8j5QF38CShxXAkEct22J6NmmSFLW178KQDR6Ek7W2QwVMSoFAwYOdjh4BtejlFjfCUAuDSvNnzzgCdCm+oqVgNZXoPHCOtMy8p3q8UWi3Spcu5JN4PrK2nYNwjyyF8cYA+zZjbBKcxugRJYg7DBpDEQANpGqYBtU1kg7vN4YWmhUIU2vuCAPsMxgAcWx4xOaaF4XWWapQD+WMF9lQnAviawF8k9MOsXzUBIelc86YdTFFlkYF+keaTWEsNmLdIBBpSzoWsXhuJzD1HU8oMsNltEkEyldoj8isRw+nKAps29NUAMfT6RqLIWRAQ0XpDtUr1FIUkgKB9DFs8sIvPdHPnA1syHjACpWxHGkEaULBMwfir4jEc4BnloJsVsQtNyZ3cjsOfOAq0naCuSJibt4BlJOwbN4fpANnshKQphUXqbRXxxgidJYlIUCgncDmH8xyguxXUouE5FvCpgEwSVEAYkt6QHaV35p2XgkcE09IPnzki+pNC90bXL4cAH8IAsyGYn7J/wAwHsrEmPFesSAxiEyAL0Se8naDFNrUUTFbCxb7zizRSmmjeDE9JIF5yHcdKQAsnSK0kkAesStNsWtgcMYpbCITzRhACpn675PQRpLEutDwjOTJdIYaHnZE4QGiTMg6Wp0A+HKFAU4xgzR85wtJ4joYCWksjtHSnyhVaA8rw6kCGluLyn/KetPlAFiRflFOYbkVJgK9HUAJx2QwQAp88op/hC7jDZC6apSVkAttgNAgJAfhlCydVRUag5Rfo0KbW7uUWzkDACAQCQ01xg/X/EaCSvVAgWXZxQnBDk8olombeUPiJPg5gG8zvADhC+2TdYttblSCxPAdRyBMJL5O6AjOmlT7IC/iezd8DTxyg2aABCDSK76mGAgDLLpNSccM/lF07SRLEjLbtgGSxx+njEpiA3i3KAmV3ywDCp3kmjmCiwDbx98hHlmSBUfefpHTTU7j0/xAQOHjFKjDiZoosXJSm6lbkHBUvtFMAKsxHKIo0QKhV5wsoKk91LAupTiqabRR4BbZVMpJ3tzeDtJjA/ecEytCgqUkCYFJBukgXZikqlhN3cq9vxTWsXabsqQFFJcAJunbeAUPIK8oDPLNI8KYcjQhKpqXuhCwkFQNQpVxJYCtWrxj2xaLC0ObwJKtb8CbqUqF6mZUzvsxgEcyXAygQbwxEaxOhAbw94gggC+BWqrysqBKSfA1ML7TosBa0uWE4y0uzkBSgSd4AT/3QHmjbS4Dw0sidcb6c/q0AWfRHZTEOotMmhFElgFXWLsxLKDtQGkNp9nCEJULz6hD4KvovkppgDTPEQC6bPIEyWc0luIqOkD+zlodaWLhq8IZaQkgTXGDv4GMrYgqzz1hNQFFLbQ702FmgNxMRmM8IXWiy31UMHWO2pUHGApvfdFvZB6QEOxupCdgiuVLJMFKTUbI8XOSGbgYAHTRaWAnM13wl0LbgFTGrdB5qYDqYq9pdJFQShFADU86CPfZqzgSZivzLA5An1gHKH7JZOJIHMuekUhNHgyaAJSBtUTyDesBWpYSkk0aAXaTtTBhjCqTLaLggrN4wTLs7wFMtLB4tby6mCDJwjxEqvnAWSgwHH6+kUzxSDUS6eEUWiXhAMl4DhAdoEdHQAU6D5vcHA+sdHQAktRcxbKMdHQEiY44846OgF9pNPvjDazH3aeAjyOgD7d+H4E9BGf0oP8AUnw/aI6OgGGgsvvMQ8lYj72R0dATXifCF2kjqn4h0VHR0BmtJjv/ABfOG+gv/jo+NXpHkdAMrT3ZfA9YT6aPd4x0dAUShQQVLjo6Aln4R5Kz+9kdHQBB9fQxROxHGOjoD//Z"/>
          <p:cNvSpPr>
            <a:spLocks noChangeAspect="1" noChangeArrowheads="1"/>
          </p:cNvSpPr>
          <p:nvPr/>
        </p:nvSpPr>
        <p:spPr>
          <a:xfrm>
            <a:off x="-17511464" y="-8406517"/>
            <a:ext cx="64840" cy="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ww.ventanaws.org/images/species/species_condor_lead/Lead-object-found-in-condor-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2400"/>
            <a:ext cx="5683036" cy="66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838200" y="4648200"/>
            <a:ext cx="327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8000" b="1"/>
              <a:t>Bio =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005013" y="515938"/>
            <a:ext cx="49545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</a:t>
            </a:r>
            <a:r>
              <a:rPr lang="en-US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diversity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131888" y="2468563"/>
            <a:ext cx="690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/>
              <a:t>What does “</a:t>
            </a:r>
            <a:r>
              <a:rPr lang="en-US" altLang="en-US" sz="6000" b="1"/>
              <a:t>Bio</a:t>
            </a:r>
            <a:r>
              <a:rPr lang="en-US" altLang="en-US" sz="4400" b="1"/>
              <a:t>” mean?</a:t>
            </a:r>
          </a:p>
        </p:txBody>
      </p:sp>
      <p:sp>
        <p:nvSpPr>
          <p:cNvPr id="121864" name="WordArt 8"/>
          <p:cNvSpPr>
            <a:spLocks noChangeArrowheads="1" noChangeShapeType="1" noTextEdit="1"/>
          </p:cNvSpPr>
          <p:nvPr/>
        </p:nvSpPr>
        <p:spPr bwMode="auto">
          <a:xfrm>
            <a:off x="4038600" y="3810000"/>
            <a:ext cx="3706813" cy="25304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2482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2" grpId="0"/>
      <p:bldP spid="121862" grpId="1"/>
      <p:bldP spid="1218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iencenotes.ucsc.edu/0701/condor/images/main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667000"/>
            <a:ext cx="57150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Case Study: CA Condor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580" y="1143000"/>
            <a:ext cx="6781800" cy="4937760"/>
          </a:xfrm>
        </p:spPr>
        <p:txBody>
          <a:bodyPr numCol="1"/>
          <a:lstStyle/>
          <a:p>
            <a:r>
              <a:rPr lang="en-US" dirty="0" smtClean="0">
                <a:solidFill>
                  <a:srgbClr val="FF0000"/>
                </a:solidFill>
              </a:rPr>
              <a:t>Hunters would go hunting out in California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Shoot deer, etc. but not always find them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Bullet stays in animal body after death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condor comes to scavenge the body, it eats the meat with bullet inside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Bullet kills Condors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u="sng" dirty="0" smtClean="0">
                <a:solidFill>
                  <a:srgbClr val="FF0000"/>
                </a:solidFill>
              </a:rPr>
              <a:t>lead poisoning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scavengerhuntfilm.com/wp-content/uploads/2013/02/IMG_1477-copy1-e1362339459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441959"/>
            <a:ext cx="2910848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537864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Case Study: CA Condor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1026" name="Picture 2" descr="http://extras.mnginteractive.com/live/media/site568/2012/0625/20120625_080634_ssjm0626condorWeb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18103"/>
            <a:ext cx="7010400" cy="54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ture.com/polopoly_fs/7.5074.1340647821!/image/condors_graph-copy.jpg_gen/derivatives/landscape_300/condors_graph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833" y="754"/>
            <a:ext cx="3571167" cy="38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0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hlinkClick r:id="rId3"/>
              </a:rPr>
              <a:t>California Condor’s Story (6min)</a:t>
            </a:r>
            <a:endParaRPr lang="en-US" dirty="0"/>
          </a:p>
        </p:txBody>
      </p:sp>
      <p:pic>
        <p:nvPicPr>
          <p:cNvPr id="4" name="Ct3_M0b0oKI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5143500"/>
          </a:xfrm>
          <a:prstGeom prst="rect">
            <a:avLst/>
          </a:prstGeom>
        </p:spPr>
      </p:pic>
      <p:sp>
        <p:nvSpPr>
          <p:cNvPr id="5" name="rect4"/>
          <p:cNvSpPr txBox="1"/>
          <p:nvPr/>
        </p:nvSpPr>
        <p:spPr>
          <a:xfrm>
            <a:off x="919121" y="6320737"/>
            <a:ext cx="6442914" cy="541578"/>
          </a:xfrm>
          <a:prstGeom prst="rect">
            <a:avLst/>
          </a:prstGeom>
          <a:noFill/>
        </p:spPr>
        <p:txBody>
          <a:bodyPr wrap="square"/>
          <a:lstStyle/>
          <a:p>
            <a:r>
              <a:rPr dirty="0">
                <a:hlinkClick r:id="rId3"/>
              </a:rPr>
              <a:t>https://www.youtube.com/watch?v=Ct3_M0b0oKI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83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>
                <a:solidFill>
                  <a:srgbClr val="FF0000"/>
                </a:solidFill>
              </a:rPr>
              <a:t>Connect the Dots: The Big Picture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What is the risk when we wait for a species to get critically endangered (condors got down to only 22 left) before we start to take action to save them and/or preserve their habitat?</a:t>
            </a:r>
          </a:p>
          <a:p>
            <a:pPr marL="0" indent="0">
              <a:buNone/>
            </a:pPr>
            <a:r>
              <a:rPr lang="en-US" sz="3600" i="1" dirty="0" smtClean="0"/>
              <a:t>Answer in 2-5 complete sentences.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8492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981200" y="609600"/>
            <a:ext cx="51704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</a:t>
            </a:r>
            <a:r>
              <a:rPr lang="en-US" sz="7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diversity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809625" y="4649788"/>
            <a:ext cx="74803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US" altLang="en-US" sz="6600" b="1" dirty="0">
                <a:solidFill>
                  <a:schemeClr val="accent1"/>
                </a:solidFill>
              </a:rPr>
              <a:t>i</a:t>
            </a:r>
            <a:r>
              <a:rPr lang="en-US" altLang="en-US" sz="6600" b="1" dirty="0">
                <a:solidFill>
                  <a:srgbClr val="92D050"/>
                </a:solidFill>
              </a:rPr>
              <a:t>v</a:t>
            </a:r>
            <a:r>
              <a:rPr lang="en-US" altLang="en-US" sz="6600" b="1" dirty="0">
                <a:solidFill>
                  <a:srgbClr val="FF0000"/>
                </a:solidFill>
              </a:rPr>
              <a:t>e</a:t>
            </a: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altLang="en-US" sz="6600" b="1" dirty="0">
                <a:solidFill>
                  <a:schemeClr val="hlink"/>
                </a:solidFill>
              </a:rPr>
              <a:t>s</a:t>
            </a:r>
            <a:r>
              <a:rPr lang="en-US" altLang="en-US" sz="6600" b="1" dirty="0">
                <a:solidFill>
                  <a:srgbClr val="663300"/>
                </a:solidFill>
              </a:rPr>
              <a:t>i</a:t>
            </a:r>
            <a:r>
              <a:rPr lang="en-US" altLang="en-US" sz="6600" b="1" dirty="0">
                <a:solidFill>
                  <a:srgbClr val="FF0066"/>
                </a:solidFill>
              </a:rPr>
              <a:t>t</a:t>
            </a:r>
            <a:r>
              <a:rPr lang="en-US" altLang="en-US" sz="6600" b="1" dirty="0">
                <a:solidFill>
                  <a:srgbClr val="3333FF"/>
                </a:solidFill>
              </a:rPr>
              <a:t>y</a:t>
            </a:r>
            <a:r>
              <a:rPr lang="en-US" altLang="en-US" sz="6600" b="1" dirty="0"/>
              <a:t> </a:t>
            </a:r>
            <a:r>
              <a:rPr lang="en-US" altLang="en-US" sz="6600" b="1" dirty="0">
                <a:solidFill>
                  <a:srgbClr val="00B0F0"/>
                </a:solidFill>
              </a:rPr>
              <a:t>=</a:t>
            </a:r>
            <a:r>
              <a:rPr lang="en-US" altLang="en-US" sz="6600" b="1" dirty="0"/>
              <a:t> </a:t>
            </a:r>
            <a:r>
              <a:rPr lang="en-US" altLang="en-US" sz="6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n-US" altLang="en-US" sz="6600" b="1" dirty="0">
                <a:solidFill>
                  <a:schemeClr val="hlink"/>
                </a:solidFill>
              </a:rPr>
              <a:t>a</a:t>
            </a: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altLang="en-US" sz="6600" b="1" dirty="0">
                <a:solidFill>
                  <a:schemeClr val="folHlink"/>
                </a:solidFill>
              </a:rPr>
              <a:t>i</a:t>
            </a:r>
            <a:r>
              <a:rPr lang="en-US" altLang="en-US" sz="6600" b="1" dirty="0">
                <a:solidFill>
                  <a:srgbClr val="92D050"/>
                </a:solidFill>
              </a:rPr>
              <a:t>e</a:t>
            </a:r>
            <a:r>
              <a:rPr lang="en-US" altLang="en-US" sz="6600" b="1" dirty="0">
                <a:solidFill>
                  <a:srgbClr val="FF0000"/>
                </a:solidFill>
              </a:rPr>
              <a:t>t</a:t>
            </a:r>
            <a:r>
              <a:rPr lang="en-US" altLang="en-US" sz="6600" b="1" dirty="0">
                <a:solidFill>
                  <a:srgbClr val="3333FF"/>
                </a:solidFill>
              </a:rPr>
              <a:t>y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82550" y="2597150"/>
            <a:ext cx="90090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/>
              <a:t>What does “</a:t>
            </a:r>
            <a:r>
              <a:rPr lang="en-US" altLang="en-US" sz="6200" b="1"/>
              <a:t>Diversity</a:t>
            </a:r>
            <a:r>
              <a:rPr lang="en-US" altLang="en-US" sz="4400" b="1"/>
              <a:t>” mean?</a:t>
            </a:r>
          </a:p>
        </p:txBody>
      </p:sp>
    </p:spTree>
    <p:extLst>
      <p:ext uri="{BB962C8B-B14F-4D97-AF65-F5344CB8AC3E}">
        <p14:creationId xmlns:p14="http://schemas.microsoft.com/office/powerpoint/2010/main" val="2923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0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15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7" grpId="0"/>
      <p:bldP spid="122887" grpId="1"/>
      <p:bldP spid="122887" grpId="2"/>
      <p:bldP spid="12288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28600"/>
            <a:ext cx="9144000" cy="1752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Biodiversity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 is the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variety of life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 on Earth and the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essential interdependence of all living things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3352800"/>
            <a:ext cx="9144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 Scientists have identified more than 2 million species. Tens of millions </a:t>
            </a:r>
            <a:r>
              <a:rPr lang="en-US" altLang="en-US" sz="2400" b="1" dirty="0" smtClean="0"/>
              <a:t>remain unknown and new species are discovered every year</a:t>
            </a:r>
            <a:r>
              <a:rPr lang="en-US" altLang="en-US" sz="2400" b="1" dirty="0" smtClean="0"/>
              <a:t>.</a:t>
            </a:r>
            <a:endParaRPr lang="en-US" altLang="en-US" sz="2400" b="1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The tremendous variety of life on Earth is made possible by complex interactions among all living things including microscopic species like algae and mites. </a:t>
            </a:r>
          </a:p>
        </p:txBody>
      </p:sp>
      <p:pic>
        <p:nvPicPr>
          <p:cNvPr id="1026" name="Picture 2" descr="Threatening behavior by the cartwheeling spi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2365"/>
            <a:ext cx="2103695" cy="15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ndrogramma enigmat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569"/>
          <a:stretch/>
        </p:blipFill>
        <p:spPr bwMode="auto">
          <a:xfrm>
            <a:off x="2550371" y="1882365"/>
            <a:ext cx="1487455" cy="15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mnonectes larvaepart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41" y="1867629"/>
            <a:ext cx="2317989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ryganistria tamdaoensis ma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15" y="1866145"/>
            <a:ext cx="2355644" cy="154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 advAuto="0"/>
      <p:bldP spid="11366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is Genetic Diversity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 healthy population has a high genetic diversity</a:t>
            </a:r>
            <a:endParaRPr lang="en-US" sz="3600" dirty="0" smtClean="0"/>
          </a:p>
          <a:p>
            <a:pPr lvl="1">
              <a:defRPr/>
            </a:pPr>
            <a:r>
              <a:rPr lang="en-US" sz="3200" dirty="0" smtClean="0"/>
              <a:t>Allows populations to survive diseases, changes in climate or other local environmental conditions</a:t>
            </a:r>
          </a:p>
          <a:p>
            <a:pPr lvl="1">
              <a:defRPr/>
            </a:pPr>
            <a:r>
              <a:rPr lang="en-US" sz="3200" dirty="0" smtClean="0"/>
              <a:t>Provides a basis for evolution via natural selection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43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Genetic Diversity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Northern Elephant Seals:</a:t>
            </a:r>
          </a:p>
          <a:p>
            <a:pPr lvl="1">
              <a:defRPr/>
            </a:pPr>
            <a:r>
              <a:rPr lang="en-US" sz="3200" dirty="0" smtClean="0"/>
              <a:t>Hunted down to 20 in 1890s</a:t>
            </a:r>
          </a:p>
          <a:p>
            <a:pPr lvl="1">
              <a:defRPr/>
            </a:pPr>
            <a:r>
              <a:rPr lang="en-US" sz="3200" dirty="0" smtClean="0"/>
              <a:t>Rebounded to 30,000 but not genetically diverse</a:t>
            </a:r>
          </a:p>
          <a:p>
            <a:pPr>
              <a:defRPr/>
            </a:pPr>
            <a:r>
              <a:rPr lang="en-US" dirty="0" smtClean="0"/>
              <a:t>Ireland’s potatoes</a:t>
            </a:r>
          </a:p>
          <a:p>
            <a:pPr lvl="1">
              <a:defRPr/>
            </a:pPr>
            <a:r>
              <a:rPr lang="en-US" sz="3200" dirty="0" smtClean="0"/>
              <a:t>Ireland’s dependence on a limited genetic resource (one variety of potato) undermined the country’s food supply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73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8482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0000"/>
                </a:solidFill>
              </a:rPr>
              <a:t>Biodiversity has </a:t>
            </a:r>
            <a:r>
              <a:rPr lang="en-US" altLang="en-US" sz="4400" b="1" u="sng" dirty="0">
                <a:solidFill>
                  <a:srgbClr val="FF0000"/>
                </a:solidFill>
              </a:rPr>
              <a:t>Intrinsic Value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73113" y="4067175"/>
            <a:ext cx="7432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Intrinsic Value = Something that has value </a:t>
            </a:r>
          </a:p>
          <a:p>
            <a:r>
              <a:rPr lang="en-US" altLang="en-US" sz="2800" b="1"/>
              <a:t>         in and of itself</a:t>
            </a:r>
          </a:p>
        </p:txBody>
      </p:sp>
    </p:spTree>
    <p:extLst>
      <p:ext uri="{BB962C8B-B14F-4D97-AF65-F5344CB8AC3E}">
        <p14:creationId xmlns:p14="http://schemas.microsoft.com/office/powerpoint/2010/main" val="18152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Biodiversity also has </a:t>
            </a:r>
            <a:r>
              <a:rPr lang="en-US" sz="4000" u="sng" dirty="0" smtClean="0">
                <a:solidFill>
                  <a:srgbClr val="FF0000"/>
                </a:solidFill>
              </a:rPr>
              <a:t>Utilitarian Value (useful)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129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Utilitarian Value = the value something has by being useful, or as a means to another’s end.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514596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u="sng" dirty="0"/>
              <a:t>Utilitarian values include</a:t>
            </a:r>
            <a:r>
              <a:rPr lang="en-US" altLang="en-US" sz="3200" b="1" dirty="0"/>
              <a:t>:</a:t>
            </a:r>
          </a:p>
          <a:p>
            <a:pPr lvl="1" algn="l">
              <a:buFontTx/>
              <a:buChar char="•"/>
            </a:pPr>
            <a:r>
              <a:rPr lang="en-US" altLang="en-US" sz="3200" b="1" dirty="0"/>
              <a:t>	</a:t>
            </a:r>
            <a:r>
              <a:rPr lang="en-US" altLang="en-US" sz="3200" b="1" dirty="0">
                <a:solidFill>
                  <a:srgbClr val="FF0000"/>
                </a:solidFill>
              </a:rPr>
              <a:t>Goods</a:t>
            </a:r>
          </a:p>
          <a:p>
            <a:pPr lvl="1" algn="l">
              <a:buFontTx/>
              <a:buChar char="•"/>
            </a:pPr>
            <a:r>
              <a:rPr lang="en-US" altLang="en-US" sz="3200" b="1" dirty="0">
                <a:solidFill>
                  <a:srgbClr val="FF0000"/>
                </a:solidFill>
              </a:rPr>
              <a:t>	Services</a:t>
            </a:r>
          </a:p>
          <a:p>
            <a:pPr lvl="1" algn="l">
              <a:buFontTx/>
              <a:buChar char="•"/>
            </a:pPr>
            <a:r>
              <a:rPr lang="en-US" altLang="en-US" sz="3200" b="1" dirty="0">
                <a:solidFill>
                  <a:srgbClr val="FF0000"/>
                </a:solidFill>
              </a:rPr>
              <a:t>	Information</a:t>
            </a:r>
          </a:p>
        </p:txBody>
      </p:sp>
    </p:spTree>
    <p:extLst>
      <p:ext uri="{BB962C8B-B14F-4D97-AF65-F5344CB8AC3E}">
        <p14:creationId xmlns:p14="http://schemas.microsoft.com/office/powerpoint/2010/main" val="23905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  <p:bldP spid="138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What do we get from biodiversity?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229600" cy="548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Oxygen</a:t>
            </a:r>
          </a:p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Food</a:t>
            </a:r>
          </a:p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Clean Water</a:t>
            </a:r>
          </a:p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Medicine</a:t>
            </a:r>
          </a:p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Aesthetics (beauty)</a:t>
            </a:r>
          </a:p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25706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1830</TotalTime>
  <Words>564</Words>
  <Application>Microsoft Office PowerPoint</Application>
  <PresentationFormat>On-screen Show (4:3)</PresentationFormat>
  <Paragraphs>103</Paragraphs>
  <Slides>24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Bookman Old Style</vt:lpstr>
      <vt:lpstr>Gill Sans MT</vt:lpstr>
      <vt:lpstr>Wingdings</vt:lpstr>
      <vt:lpstr>Wingdings 3</vt:lpstr>
      <vt:lpstr>Origin</vt:lpstr>
      <vt:lpstr>Notes Pg#85 &amp; 86:  Endangered Species</vt:lpstr>
      <vt:lpstr>PowerPoint Presentation</vt:lpstr>
      <vt:lpstr>PowerPoint Presentation</vt:lpstr>
      <vt:lpstr>PowerPoint Presentation</vt:lpstr>
      <vt:lpstr>Why is Genetic Diversity Important?</vt:lpstr>
      <vt:lpstr>Genetic Diversity Examples</vt:lpstr>
      <vt:lpstr>PowerPoint Presentation</vt:lpstr>
      <vt:lpstr>Biodiversity also has Utilitarian Value (useful)</vt:lpstr>
      <vt:lpstr>What do we get from biodiversity?</vt:lpstr>
      <vt:lpstr>PowerPoint Presentation</vt:lpstr>
      <vt:lpstr>Velcro</vt:lpstr>
      <vt:lpstr>Should we be concerned about biodiversity?</vt:lpstr>
      <vt:lpstr>5 Threats to biodiversity</vt:lpstr>
      <vt:lpstr>8 main Causes of Extinction</vt:lpstr>
      <vt:lpstr>Definitions</vt:lpstr>
      <vt:lpstr>Levels of Species Risk</vt:lpstr>
      <vt:lpstr>Endangered Species Act</vt:lpstr>
      <vt:lpstr>Some species brought back!</vt:lpstr>
      <vt:lpstr>PowerPoint Presentation</vt:lpstr>
      <vt:lpstr>Case Study: CA Condor</vt:lpstr>
      <vt:lpstr>PowerPoint Presentation</vt:lpstr>
      <vt:lpstr>Case Study: CA Condor</vt:lpstr>
      <vt:lpstr>California Condor’s Story (6min)</vt:lpstr>
      <vt:lpstr>Connect the Dots: The Big Picture</vt:lpstr>
    </vt:vector>
  </TitlesOfParts>
  <Company>Palm Springs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Species</dc:title>
  <dc:creator>sarah robles</dc:creator>
  <cp:lastModifiedBy>Hodge, Christine (chodge@psusd.us)</cp:lastModifiedBy>
  <cp:revision>33</cp:revision>
  <dcterms:created xsi:type="dcterms:W3CDTF">2012-02-14T18:32:14Z</dcterms:created>
  <dcterms:modified xsi:type="dcterms:W3CDTF">2016-05-13T18:25:41Z</dcterms:modified>
</cp:coreProperties>
</file>