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5143500" cx="9144000"/>
  <p:notesSz cx="6858000" cy="9144000"/>
  <p:embeddedFontLst>
    <p:embeddedFont>
      <p:font typeface="Amatic SC"/>
      <p:regular r:id="rId27"/>
      <p:bold r:id="rId28"/>
    </p:embeddedFont>
    <p:embeddedFont>
      <p:font typeface="Source Code Pro"/>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AmaticSC-bold.fntdata"/><Relationship Id="rId27" Type="http://schemas.openxmlformats.org/officeDocument/2006/relationships/font" Target="fonts/AmaticSC-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SourceCodePro-regular.fntdata"/><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font" Target="fonts/SourceCodePro-bold.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 name="Shape 52"/>
        <p:cNvGrpSpPr/>
        <p:nvPr/>
      </p:nvGrpSpPr>
      <p:grpSpPr>
        <a:xfrm>
          <a:off x="0" y="0"/>
          <a:ext cx="0" cy="0"/>
          <a:chOff x="0" y="0"/>
          <a:chExt cx="0" cy="0"/>
        </a:xfrm>
      </p:grpSpPr>
      <p:sp>
        <p:nvSpPr>
          <p:cNvPr id="53" name="Shape 5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4" name="Shape 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p6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5" name="Shape 1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p1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6" name="Shape 1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1" name="Shape 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5" name="Shape 1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0" y="0"/>
            <a:ext cx="9144000" cy="34290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1" name="Shape 11"/>
          <p:cNvSpPr txBox="1"/>
          <p:nvPr>
            <p:ph type="ctrTitle"/>
          </p:nvPr>
        </p:nvSpPr>
        <p:spPr>
          <a:xfrm>
            <a:off x="311700" y="392150"/>
            <a:ext cx="8520600" cy="2690400"/>
          </a:xfrm>
          <a:prstGeom prst="rect">
            <a:avLst/>
          </a:prstGeom>
        </p:spPr>
        <p:txBody>
          <a:bodyPr anchorCtr="0" anchor="ctr" bIns="91425" lIns="91425" rIns="91425" tIns="91425"/>
          <a:lstStyle>
            <a:lvl1pPr lvl="0" algn="ctr">
              <a:spcBef>
                <a:spcPts val="0"/>
              </a:spcBef>
              <a:buSzPct val="100000"/>
              <a:defRPr sz="8000"/>
            </a:lvl1pPr>
            <a:lvl2pPr lvl="1" algn="ctr">
              <a:spcBef>
                <a:spcPts val="0"/>
              </a:spcBef>
              <a:buSzPct val="100000"/>
              <a:defRPr sz="8000"/>
            </a:lvl2pPr>
            <a:lvl3pPr lvl="2" algn="ctr">
              <a:spcBef>
                <a:spcPts val="0"/>
              </a:spcBef>
              <a:buSzPct val="100000"/>
              <a:defRPr sz="8000"/>
            </a:lvl3pPr>
            <a:lvl4pPr lvl="3" algn="ctr">
              <a:spcBef>
                <a:spcPts val="0"/>
              </a:spcBef>
              <a:buSzPct val="100000"/>
              <a:defRPr sz="8000"/>
            </a:lvl4pPr>
            <a:lvl5pPr lvl="4" algn="ctr">
              <a:spcBef>
                <a:spcPts val="0"/>
              </a:spcBef>
              <a:buSzPct val="100000"/>
              <a:defRPr sz="8000"/>
            </a:lvl5pPr>
            <a:lvl6pPr lvl="5" algn="ctr">
              <a:spcBef>
                <a:spcPts val="0"/>
              </a:spcBef>
              <a:buSzPct val="100000"/>
              <a:defRPr sz="8000"/>
            </a:lvl6pPr>
            <a:lvl7pPr lvl="6" algn="ctr">
              <a:spcBef>
                <a:spcPts val="0"/>
              </a:spcBef>
              <a:buSzPct val="100000"/>
              <a:defRPr sz="8000"/>
            </a:lvl7pPr>
            <a:lvl8pPr lvl="7" algn="ctr">
              <a:spcBef>
                <a:spcPts val="0"/>
              </a:spcBef>
              <a:buSzPct val="100000"/>
              <a:defRPr sz="8000"/>
            </a:lvl8pPr>
            <a:lvl9pPr lvl="8" algn="ctr">
              <a:spcBef>
                <a:spcPts val="0"/>
              </a:spcBef>
              <a:buSzPct val="100000"/>
              <a:defRPr sz="8000"/>
            </a:lvl9pPr>
          </a:lstStyle>
          <a:p/>
        </p:txBody>
      </p:sp>
      <p:sp>
        <p:nvSpPr>
          <p:cNvPr id="12" name="Shape 12"/>
          <p:cNvSpPr txBox="1"/>
          <p:nvPr>
            <p:ph idx="1" type="subTitle"/>
          </p:nvPr>
        </p:nvSpPr>
        <p:spPr>
          <a:xfrm>
            <a:off x="311700" y="3890400"/>
            <a:ext cx="8520600" cy="706200"/>
          </a:xfrm>
          <a:prstGeom prst="rect">
            <a:avLst/>
          </a:prstGeom>
        </p:spPr>
        <p:txBody>
          <a:bodyPr anchorCtr="0" anchor="ctr" bIns="91425" lIns="91425" rIns="91425" tIns="91425"/>
          <a:lstStyle>
            <a:lvl1pPr lvl="0" algn="ctr">
              <a:lnSpc>
                <a:spcPct val="100000"/>
              </a:lnSpc>
              <a:spcBef>
                <a:spcPts val="0"/>
              </a:spcBef>
              <a:spcAft>
                <a:spcPts val="0"/>
              </a:spcAft>
              <a:buClr>
                <a:schemeClr val="accent1"/>
              </a:buClr>
              <a:buSzPct val="100000"/>
              <a:buNone/>
              <a:defRPr b="1" sz="2100">
                <a:solidFill>
                  <a:schemeClr val="accent1"/>
                </a:solidFill>
              </a:defRPr>
            </a:lvl1pPr>
            <a:lvl2pPr lvl="1" algn="ctr">
              <a:lnSpc>
                <a:spcPct val="100000"/>
              </a:lnSpc>
              <a:spcBef>
                <a:spcPts val="0"/>
              </a:spcBef>
              <a:spcAft>
                <a:spcPts val="0"/>
              </a:spcAft>
              <a:buClr>
                <a:schemeClr val="accent1"/>
              </a:buClr>
              <a:buSzPct val="100000"/>
              <a:buNone/>
              <a:defRPr b="1" sz="2100">
                <a:solidFill>
                  <a:schemeClr val="accent1"/>
                </a:solidFill>
              </a:defRPr>
            </a:lvl2pPr>
            <a:lvl3pPr lvl="2" algn="ctr">
              <a:lnSpc>
                <a:spcPct val="100000"/>
              </a:lnSpc>
              <a:spcBef>
                <a:spcPts val="0"/>
              </a:spcBef>
              <a:spcAft>
                <a:spcPts val="0"/>
              </a:spcAft>
              <a:buClr>
                <a:schemeClr val="accent1"/>
              </a:buClr>
              <a:buSzPct val="100000"/>
              <a:buNone/>
              <a:defRPr b="1" sz="2100">
                <a:solidFill>
                  <a:schemeClr val="accent1"/>
                </a:solidFill>
              </a:defRPr>
            </a:lvl3pPr>
            <a:lvl4pPr lvl="3" algn="ctr">
              <a:lnSpc>
                <a:spcPct val="100000"/>
              </a:lnSpc>
              <a:spcBef>
                <a:spcPts val="0"/>
              </a:spcBef>
              <a:spcAft>
                <a:spcPts val="0"/>
              </a:spcAft>
              <a:buClr>
                <a:schemeClr val="accent1"/>
              </a:buClr>
              <a:buSzPct val="100000"/>
              <a:buNone/>
              <a:defRPr b="1" sz="2100">
                <a:solidFill>
                  <a:schemeClr val="accent1"/>
                </a:solidFill>
              </a:defRPr>
            </a:lvl4pPr>
            <a:lvl5pPr lvl="4" algn="ctr">
              <a:lnSpc>
                <a:spcPct val="100000"/>
              </a:lnSpc>
              <a:spcBef>
                <a:spcPts val="0"/>
              </a:spcBef>
              <a:spcAft>
                <a:spcPts val="0"/>
              </a:spcAft>
              <a:buClr>
                <a:schemeClr val="accent1"/>
              </a:buClr>
              <a:buSzPct val="100000"/>
              <a:buNone/>
              <a:defRPr b="1" sz="2100">
                <a:solidFill>
                  <a:schemeClr val="accent1"/>
                </a:solidFill>
              </a:defRPr>
            </a:lvl5pPr>
            <a:lvl6pPr lvl="5" algn="ctr">
              <a:lnSpc>
                <a:spcPct val="100000"/>
              </a:lnSpc>
              <a:spcBef>
                <a:spcPts val="0"/>
              </a:spcBef>
              <a:spcAft>
                <a:spcPts val="0"/>
              </a:spcAft>
              <a:buClr>
                <a:schemeClr val="accent1"/>
              </a:buClr>
              <a:buSzPct val="100000"/>
              <a:buNone/>
              <a:defRPr b="1" sz="2100">
                <a:solidFill>
                  <a:schemeClr val="accent1"/>
                </a:solidFill>
              </a:defRPr>
            </a:lvl6pPr>
            <a:lvl7pPr lvl="6" algn="ctr">
              <a:lnSpc>
                <a:spcPct val="100000"/>
              </a:lnSpc>
              <a:spcBef>
                <a:spcPts val="0"/>
              </a:spcBef>
              <a:spcAft>
                <a:spcPts val="0"/>
              </a:spcAft>
              <a:buClr>
                <a:schemeClr val="accent1"/>
              </a:buClr>
              <a:buSzPct val="100000"/>
              <a:buNone/>
              <a:defRPr b="1" sz="2100">
                <a:solidFill>
                  <a:schemeClr val="accent1"/>
                </a:solidFill>
              </a:defRPr>
            </a:lvl7pPr>
            <a:lvl8pPr lvl="7" algn="ctr">
              <a:lnSpc>
                <a:spcPct val="100000"/>
              </a:lnSpc>
              <a:spcBef>
                <a:spcPts val="0"/>
              </a:spcBef>
              <a:spcAft>
                <a:spcPts val="0"/>
              </a:spcAft>
              <a:buClr>
                <a:schemeClr val="accent1"/>
              </a:buClr>
              <a:buSzPct val="100000"/>
              <a:buNone/>
              <a:defRPr b="1" sz="2100">
                <a:solidFill>
                  <a:schemeClr val="accent1"/>
                </a:solidFill>
              </a:defRPr>
            </a:lvl8pPr>
            <a:lvl9pPr lvl="8" algn="ctr">
              <a:lnSpc>
                <a:spcPct val="100000"/>
              </a:lnSpc>
              <a:spcBef>
                <a:spcPts val="0"/>
              </a:spcBef>
              <a:spcAft>
                <a:spcPts val="0"/>
              </a:spcAft>
              <a:buClr>
                <a:schemeClr val="accent1"/>
              </a:buClr>
              <a:buSzPct val="100000"/>
              <a:buNone/>
              <a:defRPr b="1" sz="2100">
                <a:solidFill>
                  <a:schemeClr val="accent1"/>
                </a:solidFill>
              </a:defRPr>
            </a:lvl9pPr>
          </a:lstStyle>
          <a:p/>
        </p:txBody>
      </p:sp>
      <p:sp>
        <p:nvSpPr>
          <p:cNvPr id="13" name="Shape 1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6" name="Shape 46"/>
        <p:cNvGrpSpPr/>
        <p:nvPr/>
      </p:nvGrpSpPr>
      <p:grpSpPr>
        <a:xfrm>
          <a:off x="0" y="0"/>
          <a:ext cx="0" cy="0"/>
          <a:chOff x="0" y="0"/>
          <a:chExt cx="0" cy="0"/>
        </a:xfrm>
      </p:grpSpPr>
      <p:sp>
        <p:nvSpPr>
          <p:cNvPr id="47" name="Shape 47"/>
          <p:cNvSpPr txBox="1"/>
          <p:nvPr>
            <p:ph type="title"/>
          </p:nvPr>
        </p:nvSpPr>
        <p:spPr>
          <a:xfrm>
            <a:off x="311700" y="1240275"/>
            <a:ext cx="8520600" cy="1981800"/>
          </a:xfrm>
          <a:prstGeom prst="rect">
            <a:avLst/>
          </a:prstGeom>
        </p:spPr>
        <p:txBody>
          <a:bodyPr anchorCtr="0" anchor="b" bIns="91425" lIns="91425" rIns="91425" tIns="91425"/>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p:txBody>
      </p:sp>
      <p:sp>
        <p:nvSpPr>
          <p:cNvPr id="48" name="Shape 48"/>
          <p:cNvSpPr txBox="1"/>
          <p:nvPr>
            <p:ph idx="1" type="body"/>
          </p:nvPr>
        </p:nvSpPr>
        <p:spPr>
          <a:xfrm>
            <a:off x="311700" y="3304625"/>
            <a:ext cx="8520600" cy="1300800"/>
          </a:xfrm>
          <a:prstGeom prst="rect">
            <a:avLst/>
          </a:prstGeom>
        </p:spPr>
        <p:txBody>
          <a:bodyPr anchorCtr="0" anchor="t" bIns="91425" lIns="91425" rIns="91425" tIns="91425"/>
          <a:lstStyle>
            <a:lvl1pPr lvl="0" algn="ctr">
              <a:spcBef>
                <a:spcPts val="0"/>
              </a:spcBef>
              <a:buClr>
                <a:schemeClr val="accent1"/>
              </a:buClr>
              <a:defRPr>
                <a:solidFill>
                  <a:schemeClr val="accent1"/>
                </a:solidFill>
              </a:defRPr>
            </a:lvl1pPr>
            <a:lvl2pPr lvl="1" algn="ctr">
              <a:spcBef>
                <a:spcPts val="0"/>
              </a:spcBef>
              <a:buClr>
                <a:schemeClr val="accent1"/>
              </a:buClr>
              <a:defRPr>
                <a:solidFill>
                  <a:schemeClr val="accent1"/>
                </a:solidFill>
              </a:defRPr>
            </a:lvl2pPr>
            <a:lvl3pPr lvl="2" algn="ctr">
              <a:spcBef>
                <a:spcPts val="0"/>
              </a:spcBef>
              <a:buClr>
                <a:schemeClr val="accent1"/>
              </a:buClr>
              <a:defRPr>
                <a:solidFill>
                  <a:schemeClr val="accent1"/>
                </a:solidFill>
              </a:defRPr>
            </a:lvl3pPr>
            <a:lvl4pPr lvl="3" algn="ctr">
              <a:spcBef>
                <a:spcPts val="0"/>
              </a:spcBef>
              <a:buClr>
                <a:schemeClr val="accent1"/>
              </a:buClr>
              <a:defRPr>
                <a:solidFill>
                  <a:schemeClr val="accent1"/>
                </a:solidFill>
              </a:defRPr>
            </a:lvl4pPr>
            <a:lvl5pPr lvl="4" algn="ctr">
              <a:spcBef>
                <a:spcPts val="0"/>
              </a:spcBef>
              <a:buClr>
                <a:schemeClr val="accent1"/>
              </a:buClr>
              <a:defRPr>
                <a:solidFill>
                  <a:schemeClr val="accent1"/>
                </a:solidFill>
              </a:defRPr>
            </a:lvl5pPr>
            <a:lvl6pPr lvl="5" algn="ctr">
              <a:spcBef>
                <a:spcPts val="0"/>
              </a:spcBef>
              <a:buClr>
                <a:schemeClr val="accent1"/>
              </a:buClr>
              <a:defRPr>
                <a:solidFill>
                  <a:schemeClr val="accent1"/>
                </a:solidFill>
              </a:defRPr>
            </a:lvl6pPr>
            <a:lvl7pPr lvl="6" algn="ctr">
              <a:spcBef>
                <a:spcPts val="0"/>
              </a:spcBef>
              <a:buClr>
                <a:schemeClr val="accent1"/>
              </a:buClr>
              <a:defRPr>
                <a:solidFill>
                  <a:schemeClr val="accent1"/>
                </a:solidFill>
              </a:defRPr>
            </a:lvl7pPr>
            <a:lvl8pPr lvl="7" algn="ctr">
              <a:spcBef>
                <a:spcPts val="0"/>
              </a:spcBef>
              <a:buClr>
                <a:schemeClr val="accent1"/>
              </a:buClr>
              <a:defRPr>
                <a:solidFill>
                  <a:schemeClr val="accent1"/>
                </a:solidFill>
              </a:defRPr>
            </a:lvl8pPr>
            <a:lvl9pPr lvl="8" algn="ctr">
              <a:spcBef>
                <a:spcPts val="0"/>
              </a:spcBef>
              <a:buClr>
                <a:schemeClr val="accent1"/>
              </a:buClr>
              <a:defRPr>
                <a:solidFill>
                  <a:schemeClr val="accent1"/>
                </a:solidFill>
              </a:defRPr>
            </a:lvl9pPr>
          </a:lstStyle>
          <a:p/>
        </p:txBody>
      </p:sp>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0" name="Shape 50"/>
        <p:cNvGrpSpPr/>
        <p:nvPr/>
      </p:nvGrpSpPr>
      <p:grpSpPr>
        <a:xfrm>
          <a:off x="0" y="0"/>
          <a:ext cx="0" cy="0"/>
          <a:chOff x="0" y="0"/>
          <a:chExt cx="0" cy="0"/>
        </a:xfrm>
      </p:grpSpPr>
      <p:sp>
        <p:nvSpPr>
          <p:cNvPr id="51" name="Shape 5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4" name="Shape 14"/>
        <p:cNvGrpSpPr/>
        <p:nvPr/>
      </p:nvGrpSpPr>
      <p:grpSpPr>
        <a:xfrm>
          <a:off x="0" y="0"/>
          <a:ext cx="0" cy="0"/>
          <a:chOff x="0" y="0"/>
          <a:chExt cx="0" cy="0"/>
        </a:xfrm>
      </p:grpSpPr>
      <p:sp>
        <p:nvSpPr>
          <p:cNvPr id="15" name="Shape 15"/>
          <p:cNvSpPr txBox="1"/>
          <p:nvPr>
            <p:ph type="title"/>
          </p:nvPr>
        </p:nvSpPr>
        <p:spPr>
          <a:xfrm>
            <a:off x="2802750" y="802500"/>
            <a:ext cx="3538500" cy="3538500"/>
          </a:xfrm>
          <a:prstGeom prst="rect">
            <a:avLst/>
          </a:prstGeom>
          <a:solidFill>
            <a:srgbClr val="FFFFFF"/>
          </a:solidFill>
        </p:spPr>
        <p:txBody>
          <a:bodyPr anchorCtr="0" anchor="ctr"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6" name="Shape 1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7" name="Shape 17"/>
        <p:cNvGrpSpPr/>
        <p:nvPr/>
      </p:nvGrpSpPr>
      <p:grpSpPr>
        <a:xfrm>
          <a:off x="0" y="0"/>
          <a:ext cx="0" cy="0"/>
          <a:chOff x="0" y="0"/>
          <a:chExt cx="0" cy="0"/>
        </a:xfrm>
      </p:grpSpPr>
      <p:sp>
        <p:nvSpPr>
          <p:cNvPr id="18" name="Shape 18"/>
          <p:cNvSpPr txBox="1"/>
          <p:nvPr>
            <p:ph type="title"/>
          </p:nvPr>
        </p:nvSpPr>
        <p:spPr>
          <a:xfrm>
            <a:off x="311700" y="292850"/>
            <a:ext cx="8520600" cy="801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 type="body"/>
          </p:nvPr>
        </p:nvSpPr>
        <p:spPr>
          <a:xfrm>
            <a:off x="311700" y="1228675"/>
            <a:ext cx="8520600" cy="3340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0" name="Shape 2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1" name="Shape 21"/>
        <p:cNvGrpSpPr/>
        <p:nvPr/>
      </p:nvGrpSpPr>
      <p:grpSpPr>
        <a:xfrm>
          <a:off x="0" y="0"/>
          <a:ext cx="0" cy="0"/>
          <a:chOff x="0" y="0"/>
          <a:chExt cx="0" cy="0"/>
        </a:xfrm>
      </p:grpSpPr>
      <p:sp>
        <p:nvSpPr>
          <p:cNvPr id="22" name="Shape 22"/>
          <p:cNvSpPr txBox="1"/>
          <p:nvPr>
            <p:ph type="title"/>
          </p:nvPr>
        </p:nvSpPr>
        <p:spPr>
          <a:xfrm>
            <a:off x="311700" y="292850"/>
            <a:ext cx="8520600" cy="801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 type="body"/>
          </p:nvPr>
        </p:nvSpPr>
        <p:spPr>
          <a:xfrm>
            <a:off x="311700" y="1228675"/>
            <a:ext cx="3999900" cy="3340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2" type="body"/>
          </p:nvPr>
        </p:nvSpPr>
        <p:spPr>
          <a:xfrm>
            <a:off x="4832400" y="1228675"/>
            <a:ext cx="3999900" cy="3340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5" name="Shape 2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6" name="Shape 26"/>
        <p:cNvGrpSpPr/>
        <p:nvPr/>
      </p:nvGrpSpPr>
      <p:grpSpPr>
        <a:xfrm>
          <a:off x="0" y="0"/>
          <a:ext cx="0" cy="0"/>
          <a:chOff x="0" y="0"/>
          <a:chExt cx="0" cy="0"/>
        </a:xfrm>
      </p:grpSpPr>
      <p:sp>
        <p:nvSpPr>
          <p:cNvPr id="27" name="Shape 27"/>
          <p:cNvSpPr txBox="1"/>
          <p:nvPr>
            <p:ph type="title"/>
          </p:nvPr>
        </p:nvSpPr>
        <p:spPr>
          <a:xfrm>
            <a:off x="304800" y="309350"/>
            <a:ext cx="8537700" cy="748200"/>
          </a:xfrm>
          <a:prstGeom prst="rect">
            <a:avLst/>
          </a:prstGeom>
        </p:spPr>
        <p:txBody>
          <a:bodyPr anchorCtr="0" anchor="t" bIns="91425" lIns="91425" rIns="91425" tIns="91425"/>
          <a:lstStyle>
            <a:lvl1pPr lvl="0">
              <a:spcBef>
                <a:spcPts val="0"/>
              </a:spcBef>
              <a:buSzPct val="100000"/>
              <a:defRPr sz="4000"/>
            </a:lvl1pPr>
            <a:lvl2pPr lvl="1">
              <a:spcBef>
                <a:spcPts val="0"/>
              </a:spcBef>
              <a:buSzPct val="100000"/>
              <a:defRPr sz="4000"/>
            </a:lvl2pPr>
            <a:lvl3pPr lvl="2">
              <a:spcBef>
                <a:spcPts val="0"/>
              </a:spcBef>
              <a:buSzPct val="100000"/>
              <a:defRPr sz="4000"/>
            </a:lvl3pPr>
            <a:lvl4pPr lvl="3">
              <a:spcBef>
                <a:spcPts val="0"/>
              </a:spcBef>
              <a:buSzPct val="100000"/>
              <a:defRPr sz="4000"/>
            </a:lvl4pPr>
            <a:lvl5pPr lvl="4">
              <a:spcBef>
                <a:spcPts val="0"/>
              </a:spcBef>
              <a:buSzPct val="100000"/>
              <a:defRPr sz="4000"/>
            </a:lvl5pPr>
            <a:lvl6pPr lvl="5">
              <a:spcBef>
                <a:spcPts val="0"/>
              </a:spcBef>
              <a:buSzPct val="100000"/>
              <a:defRPr sz="4000"/>
            </a:lvl6pPr>
            <a:lvl7pPr lvl="6">
              <a:spcBef>
                <a:spcPts val="0"/>
              </a:spcBef>
              <a:buSzPct val="100000"/>
              <a:defRPr sz="4000"/>
            </a:lvl7pPr>
            <a:lvl8pPr lvl="7">
              <a:spcBef>
                <a:spcPts val="0"/>
              </a:spcBef>
              <a:buSzPct val="100000"/>
              <a:defRPr sz="4000"/>
            </a:lvl8pPr>
            <a:lvl9pPr lvl="8">
              <a:spcBef>
                <a:spcPts val="0"/>
              </a:spcBef>
              <a:buSzPct val="100000"/>
              <a:defRPr sz="4000"/>
            </a:lvl9pPr>
          </a:lstStyle>
          <a:p/>
        </p:txBody>
      </p:sp>
      <p:sp>
        <p:nvSpPr>
          <p:cNvPr id="28" name="Shape 2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9" name="Shape 29"/>
        <p:cNvGrpSpPr/>
        <p:nvPr/>
      </p:nvGrpSpPr>
      <p:grpSpPr>
        <a:xfrm>
          <a:off x="0" y="0"/>
          <a:ext cx="0" cy="0"/>
          <a:chOff x="0" y="0"/>
          <a:chExt cx="0" cy="0"/>
        </a:xfrm>
      </p:grpSpPr>
      <p:sp>
        <p:nvSpPr>
          <p:cNvPr id="30" name="Shape 30"/>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p:txBody>
      </p:sp>
      <p:sp>
        <p:nvSpPr>
          <p:cNvPr id="31" name="Shape 31"/>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2" name="Shape 3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4"/>
        </a:solidFill>
      </p:bgPr>
    </p:bg>
    <p:spTree>
      <p:nvGrpSpPr>
        <p:cNvPr id="33" name="Shape 33"/>
        <p:cNvGrpSpPr/>
        <p:nvPr/>
      </p:nvGrpSpPr>
      <p:grpSpPr>
        <a:xfrm>
          <a:off x="0" y="0"/>
          <a:ext cx="0" cy="0"/>
          <a:chOff x="0" y="0"/>
          <a:chExt cx="0" cy="0"/>
        </a:xfrm>
      </p:grpSpPr>
      <p:sp>
        <p:nvSpPr>
          <p:cNvPr id="34" name="Shape 34"/>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Clr>
                <a:schemeClr val="lt1"/>
              </a:buClr>
              <a:buSzPct val="100000"/>
              <a:defRPr sz="6000">
                <a:solidFill>
                  <a:schemeClr val="lt1"/>
                </a:solidFill>
              </a:defRPr>
            </a:lvl1pPr>
            <a:lvl2pPr lvl="1">
              <a:spcBef>
                <a:spcPts val="0"/>
              </a:spcBef>
              <a:buClr>
                <a:schemeClr val="lt1"/>
              </a:buClr>
              <a:buSzPct val="100000"/>
              <a:defRPr sz="6000">
                <a:solidFill>
                  <a:schemeClr val="lt1"/>
                </a:solidFill>
              </a:defRPr>
            </a:lvl2pPr>
            <a:lvl3pPr lvl="2">
              <a:spcBef>
                <a:spcPts val="0"/>
              </a:spcBef>
              <a:buClr>
                <a:schemeClr val="lt1"/>
              </a:buClr>
              <a:buSzPct val="100000"/>
              <a:defRPr sz="6000">
                <a:solidFill>
                  <a:schemeClr val="lt1"/>
                </a:solidFill>
              </a:defRPr>
            </a:lvl3pPr>
            <a:lvl4pPr lvl="3">
              <a:spcBef>
                <a:spcPts val="0"/>
              </a:spcBef>
              <a:buClr>
                <a:schemeClr val="lt1"/>
              </a:buClr>
              <a:buSzPct val="100000"/>
              <a:defRPr sz="6000">
                <a:solidFill>
                  <a:schemeClr val="lt1"/>
                </a:solidFill>
              </a:defRPr>
            </a:lvl4pPr>
            <a:lvl5pPr lvl="4">
              <a:spcBef>
                <a:spcPts val="0"/>
              </a:spcBef>
              <a:buClr>
                <a:schemeClr val="lt1"/>
              </a:buClr>
              <a:buSzPct val="100000"/>
              <a:defRPr sz="6000">
                <a:solidFill>
                  <a:schemeClr val="lt1"/>
                </a:solidFill>
              </a:defRPr>
            </a:lvl5pPr>
            <a:lvl6pPr lvl="5">
              <a:spcBef>
                <a:spcPts val="0"/>
              </a:spcBef>
              <a:buClr>
                <a:schemeClr val="lt1"/>
              </a:buClr>
              <a:buSzPct val="100000"/>
              <a:defRPr sz="6000">
                <a:solidFill>
                  <a:schemeClr val="lt1"/>
                </a:solidFill>
              </a:defRPr>
            </a:lvl6pPr>
            <a:lvl7pPr lvl="6">
              <a:spcBef>
                <a:spcPts val="0"/>
              </a:spcBef>
              <a:buClr>
                <a:schemeClr val="lt1"/>
              </a:buClr>
              <a:buSzPct val="100000"/>
              <a:defRPr sz="6000">
                <a:solidFill>
                  <a:schemeClr val="lt1"/>
                </a:solidFill>
              </a:defRPr>
            </a:lvl7pPr>
            <a:lvl8pPr lvl="7">
              <a:spcBef>
                <a:spcPts val="0"/>
              </a:spcBef>
              <a:buClr>
                <a:schemeClr val="lt1"/>
              </a:buClr>
              <a:buSzPct val="100000"/>
              <a:defRPr sz="6000">
                <a:solidFill>
                  <a:schemeClr val="lt1"/>
                </a:solidFill>
              </a:defRPr>
            </a:lvl8pPr>
            <a:lvl9pPr lvl="8">
              <a:spcBef>
                <a:spcPts val="0"/>
              </a:spcBef>
              <a:buClr>
                <a:schemeClr val="lt1"/>
              </a:buClr>
              <a:buSzPct val="100000"/>
              <a:defRPr sz="6000">
                <a:solidFill>
                  <a:schemeClr val="lt1"/>
                </a:solidFill>
              </a:defRPr>
            </a:lvl9pPr>
          </a:lstStyle>
          <a:p/>
        </p:txBody>
      </p:sp>
      <p:sp>
        <p:nvSpPr>
          <p:cNvPr id="35" name="Shape 3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6" name="Shape 36"/>
        <p:cNvGrpSpPr/>
        <p:nvPr/>
      </p:nvGrpSpPr>
      <p:grpSpPr>
        <a:xfrm>
          <a:off x="0" y="0"/>
          <a:ext cx="0" cy="0"/>
          <a:chOff x="0" y="0"/>
          <a:chExt cx="0" cy="0"/>
        </a:xfrm>
      </p:grpSpPr>
      <p:sp>
        <p:nvSpPr>
          <p:cNvPr id="37" name="Shape 37"/>
          <p:cNvSpPr/>
          <p:nvPr/>
        </p:nvSpPr>
        <p:spPr>
          <a:xfrm>
            <a:off x="4572000" y="-2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38" name="Shape 38"/>
          <p:cNvCxnSpPr/>
          <p:nvPr/>
        </p:nvCxnSpPr>
        <p:spPr>
          <a:xfrm>
            <a:off x="5029675" y="4495500"/>
            <a:ext cx="468300" cy="0"/>
          </a:xfrm>
          <a:prstGeom prst="straightConnector1">
            <a:avLst/>
          </a:prstGeom>
          <a:noFill/>
          <a:ln cap="flat" cmpd="sng" w="28575">
            <a:solidFill>
              <a:schemeClr val="lt1"/>
            </a:solidFill>
            <a:prstDash val="solid"/>
            <a:round/>
            <a:headEnd len="med" w="med" type="none"/>
            <a:tailEnd len="med" w="med" type="none"/>
          </a:ln>
        </p:spPr>
      </p:cxnSp>
      <p:sp>
        <p:nvSpPr>
          <p:cNvPr id="39" name="Shape 39"/>
          <p:cNvSpPr txBox="1"/>
          <p:nvPr>
            <p:ph type="title"/>
          </p:nvPr>
        </p:nvSpPr>
        <p:spPr>
          <a:xfrm>
            <a:off x="265500" y="1081400"/>
            <a:ext cx="4045200" cy="1710300"/>
          </a:xfrm>
          <a:prstGeom prst="rect">
            <a:avLst/>
          </a:prstGeom>
        </p:spPr>
        <p:txBody>
          <a:bodyPr anchorCtr="0" anchor="b" bIns="91425" lIns="91425" rIns="91425" tIns="91425"/>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p:txBody>
      </p:sp>
      <p:sp>
        <p:nvSpPr>
          <p:cNvPr id="40" name="Shape 40"/>
          <p:cNvSpPr txBox="1"/>
          <p:nvPr>
            <p:ph idx="1" type="subTitle"/>
          </p:nvPr>
        </p:nvSpPr>
        <p:spPr>
          <a:xfrm>
            <a:off x="265500" y="2845222"/>
            <a:ext cx="4045200" cy="1345500"/>
          </a:xfrm>
          <a:prstGeom prst="rect">
            <a:avLst/>
          </a:prstGeom>
        </p:spPr>
        <p:txBody>
          <a:bodyPr anchorCtr="0" anchor="t" bIns="91425" lIns="91425" rIns="91425" tIns="91425"/>
          <a:lstStyle>
            <a:lvl1pPr lvl="0" algn="ctr">
              <a:lnSpc>
                <a:spcPct val="100000"/>
              </a:lnSpc>
              <a:spcBef>
                <a:spcPts val="0"/>
              </a:spcBef>
              <a:spcAft>
                <a:spcPts val="0"/>
              </a:spcAft>
              <a:buNone/>
              <a:defRPr/>
            </a:lvl1pPr>
            <a:lvl2pPr lvl="1" algn="ctr">
              <a:lnSpc>
                <a:spcPct val="100000"/>
              </a:lnSpc>
              <a:spcBef>
                <a:spcPts val="0"/>
              </a:spcBef>
              <a:spcAft>
                <a:spcPts val="0"/>
              </a:spcAft>
              <a:buSzPct val="100000"/>
              <a:buNone/>
              <a:defRPr sz="1800"/>
            </a:lvl2pPr>
            <a:lvl3pPr lvl="2" algn="ctr">
              <a:lnSpc>
                <a:spcPct val="100000"/>
              </a:lnSpc>
              <a:spcBef>
                <a:spcPts val="0"/>
              </a:spcBef>
              <a:spcAft>
                <a:spcPts val="0"/>
              </a:spcAft>
              <a:buSzPct val="100000"/>
              <a:buNone/>
              <a:defRPr sz="1800"/>
            </a:lvl3pPr>
            <a:lvl4pPr lvl="3" algn="ctr">
              <a:lnSpc>
                <a:spcPct val="100000"/>
              </a:lnSpc>
              <a:spcBef>
                <a:spcPts val="0"/>
              </a:spcBef>
              <a:spcAft>
                <a:spcPts val="0"/>
              </a:spcAft>
              <a:buSzPct val="100000"/>
              <a:buNone/>
              <a:defRPr sz="1800"/>
            </a:lvl4pPr>
            <a:lvl5pPr lvl="4" algn="ctr">
              <a:lnSpc>
                <a:spcPct val="100000"/>
              </a:lnSpc>
              <a:spcBef>
                <a:spcPts val="0"/>
              </a:spcBef>
              <a:spcAft>
                <a:spcPts val="0"/>
              </a:spcAft>
              <a:buSzPct val="100000"/>
              <a:buNone/>
              <a:defRPr sz="1800"/>
            </a:lvl5pPr>
            <a:lvl6pPr lvl="5" algn="ctr">
              <a:lnSpc>
                <a:spcPct val="100000"/>
              </a:lnSpc>
              <a:spcBef>
                <a:spcPts val="0"/>
              </a:spcBef>
              <a:spcAft>
                <a:spcPts val="0"/>
              </a:spcAft>
              <a:buSzPct val="100000"/>
              <a:buNone/>
              <a:defRPr sz="1800"/>
            </a:lvl6pPr>
            <a:lvl7pPr lvl="6" algn="ctr">
              <a:lnSpc>
                <a:spcPct val="100000"/>
              </a:lnSpc>
              <a:spcBef>
                <a:spcPts val="0"/>
              </a:spcBef>
              <a:spcAft>
                <a:spcPts val="0"/>
              </a:spcAft>
              <a:buSzPct val="100000"/>
              <a:buNone/>
              <a:defRPr sz="1800"/>
            </a:lvl7pPr>
            <a:lvl8pPr lvl="7" algn="ctr">
              <a:lnSpc>
                <a:spcPct val="100000"/>
              </a:lnSpc>
              <a:spcBef>
                <a:spcPts val="0"/>
              </a:spcBef>
              <a:spcAft>
                <a:spcPts val="0"/>
              </a:spcAft>
              <a:buSzPct val="100000"/>
              <a:buNone/>
              <a:defRPr sz="1800"/>
            </a:lvl8pPr>
            <a:lvl9pPr lvl="8" algn="ctr">
              <a:lnSpc>
                <a:spcPct val="100000"/>
              </a:lnSpc>
              <a:spcBef>
                <a:spcPts val="0"/>
              </a:spcBef>
              <a:spcAft>
                <a:spcPts val="0"/>
              </a:spcAft>
              <a:buSzPct val="100000"/>
              <a:buNone/>
              <a:defRPr sz="1800"/>
            </a:lvl9pPr>
          </a:lstStyle>
          <a:p/>
        </p:txBody>
      </p:sp>
      <p:sp>
        <p:nvSpPr>
          <p:cNvPr id="41" name="Shape 41"/>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p:txBody>
      </p:sp>
      <p:sp>
        <p:nvSpPr>
          <p:cNvPr id="42" name="Shape 4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3" name="Shape 43"/>
        <p:cNvGrpSpPr/>
        <p:nvPr/>
      </p:nvGrpSpPr>
      <p:grpSpPr>
        <a:xfrm>
          <a:off x="0" y="0"/>
          <a:ext cx="0" cy="0"/>
          <a:chOff x="0" y="0"/>
          <a:chExt cx="0" cy="0"/>
        </a:xfrm>
      </p:grpSpPr>
      <p:sp>
        <p:nvSpPr>
          <p:cNvPr id="44" name="Shape 44"/>
          <p:cNvSpPr txBox="1"/>
          <p:nvPr>
            <p:ph idx="1" type="body"/>
          </p:nvPr>
        </p:nvSpPr>
        <p:spPr>
          <a:xfrm>
            <a:off x="319500" y="4230575"/>
            <a:ext cx="5998800" cy="598800"/>
          </a:xfrm>
          <a:prstGeom prst="rect">
            <a:avLst/>
          </a:prstGeom>
        </p:spPr>
        <p:txBody>
          <a:bodyPr anchorCtr="0" anchor="ctr" bIns="91425" lIns="91425" rIns="91425" tIns="91425"/>
          <a:lstStyle>
            <a:lvl1pPr lvl="0">
              <a:lnSpc>
                <a:spcPct val="100000"/>
              </a:lnSpc>
              <a:spcBef>
                <a:spcPts val="0"/>
              </a:spcBef>
              <a:spcAft>
                <a:spcPts val="0"/>
              </a:spcAft>
              <a:buClr>
                <a:schemeClr val="accent1"/>
              </a:buClr>
              <a:buSzPct val="100000"/>
              <a:buFont typeface="Amatic SC"/>
              <a:buNone/>
              <a:defRPr b="1" sz="2400">
                <a:solidFill>
                  <a:schemeClr val="accent1"/>
                </a:solidFill>
                <a:latin typeface="Amatic SC"/>
                <a:ea typeface="Amatic SC"/>
                <a:cs typeface="Amatic SC"/>
                <a:sym typeface="Amatic SC"/>
              </a:defRPr>
            </a:lvl1pPr>
          </a:lstStyle>
          <a:p/>
        </p:txBody>
      </p:sp>
      <p:sp>
        <p:nvSpPr>
          <p:cNvPr id="45" name="Shape 4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292850"/>
            <a:ext cx="8520600" cy="801000"/>
          </a:xfrm>
          <a:prstGeom prst="rect">
            <a:avLst/>
          </a:prstGeom>
          <a:noFill/>
          <a:ln>
            <a:noFill/>
          </a:ln>
        </p:spPr>
        <p:txBody>
          <a:bodyPr anchorCtr="0" anchor="t" bIns="91425" lIns="91425" rIns="91425" tIns="91425"/>
          <a:lstStyle>
            <a:lvl1pPr lv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1pPr>
            <a:lvl2pPr lvl="1">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2pPr>
            <a:lvl3pPr lvl="2">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3pPr>
            <a:lvl4pPr lvl="3">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4pPr>
            <a:lvl5pPr lvl="4">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5pPr>
            <a:lvl6pPr lvl="5">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6pPr>
            <a:lvl7pPr lvl="6">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7pPr>
            <a:lvl8pPr lvl="7">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8pPr>
            <a:lvl9pPr lvl="8">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9pPr>
          </a:lstStyle>
          <a:p/>
        </p:txBody>
      </p:sp>
      <p:sp>
        <p:nvSpPr>
          <p:cNvPr id="7" name="Shape 7"/>
          <p:cNvSpPr txBox="1"/>
          <p:nvPr>
            <p:ph idx="1" type="body"/>
          </p:nvPr>
        </p:nvSpPr>
        <p:spPr>
          <a:xfrm>
            <a:off x="311700" y="1228675"/>
            <a:ext cx="8520600" cy="33402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lvl="1">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lvl="2">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lvl="3">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lvl="4">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lvl="5">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lvl="6">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lvl="7">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lvl="8">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accent1"/>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education.nationalgeographic.org/encyclopedia/keystone-speci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gif"/><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pbslearningmedia.org/resource/a58e3ca2-52ab-45f5-87ac-26ee0d681146/wolves-of-yellowstone-earth-a-new-wild/e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www.youtube.com/watch?v=ysa5OBhXz-Q" TargetMode="Externa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youtube.com/watch?v=hRGg5it5FMI" TargetMode="Externa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 name="Shape 55"/>
        <p:cNvGrpSpPr/>
        <p:nvPr/>
      </p:nvGrpSpPr>
      <p:grpSpPr>
        <a:xfrm>
          <a:off x="0" y="0"/>
          <a:ext cx="0" cy="0"/>
          <a:chOff x="0" y="0"/>
          <a:chExt cx="0" cy="0"/>
        </a:xfrm>
      </p:grpSpPr>
      <p:sp>
        <p:nvSpPr>
          <p:cNvPr id="56" name="Shape 56"/>
          <p:cNvSpPr txBox="1"/>
          <p:nvPr>
            <p:ph type="ctrTitle"/>
          </p:nvPr>
        </p:nvSpPr>
        <p:spPr>
          <a:xfrm>
            <a:off x="311700" y="392150"/>
            <a:ext cx="8520600" cy="2690400"/>
          </a:xfrm>
          <a:prstGeom prst="rect">
            <a:avLst/>
          </a:prstGeom>
        </p:spPr>
        <p:txBody>
          <a:bodyPr anchorCtr="0" anchor="ctr" bIns="91425" lIns="91425" rIns="91425" tIns="91425">
            <a:noAutofit/>
          </a:bodyPr>
          <a:lstStyle/>
          <a:p>
            <a:pPr lvl="0">
              <a:spcBef>
                <a:spcPts val="0"/>
              </a:spcBef>
              <a:buNone/>
            </a:pPr>
            <a:r>
              <a:rPr lang="en"/>
              <a:t>Notes pg#82: Keystone Species &amp; Their Symbiotic Relationships</a:t>
            </a:r>
          </a:p>
        </p:txBody>
      </p:sp>
      <p:sp>
        <p:nvSpPr>
          <p:cNvPr id="57" name="Shape 57"/>
          <p:cNvSpPr txBox="1"/>
          <p:nvPr>
            <p:ph idx="1" type="subTitle"/>
          </p:nvPr>
        </p:nvSpPr>
        <p:spPr>
          <a:xfrm>
            <a:off x="311700" y="3890400"/>
            <a:ext cx="8520600" cy="706200"/>
          </a:xfrm>
          <a:prstGeom prst="rect">
            <a:avLst/>
          </a:prstGeom>
        </p:spPr>
        <p:txBody>
          <a:bodyPr anchorCtr="0" anchor="ctr" bIns="91425" lIns="91425" rIns="91425" tIns="91425">
            <a:noAutofit/>
          </a:bodyPr>
          <a:lstStyle/>
          <a:p>
            <a:pPr lvl="0">
              <a:spcBef>
                <a:spcPts val="0"/>
              </a:spcBef>
              <a:buNone/>
            </a:pPr>
            <a:r>
              <a:rPr lang="en"/>
              <a:t>EQ: Why are keystone species special?</a:t>
            </a:r>
          </a:p>
          <a:p>
            <a:pPr lvl="0">
              <a:spcBef>
                <a:spcPts val="0"/>
              </a:spcBef>
              <a:buNone/>
            </a:pPr>
            <a:r>
              <a:rPr lang="en" u="sng">
                <a:solidFill>
                  <a:schemeClr val="hlink"/>
                </a:solidFill>
                <a:hlinkClick r:id="rId3"/>
              </a:rPr>
              <a:t>http://education.nationalgeographic.org/encyclopedia/keystone-species/</a:t>
            </a:r>
          </a:p>
          <a:p>
            <a:pPr lvl="0">
              <a:spcBef>
                <a:spcPts val="0"/>
              </a:spcBef>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 name="Shape 132"/>
        <p:cNvGrpSpPr/>
        <p:nvPr/>
      </p:nvGrpSpPr>
      <p:grpSpPr>
        <a:xfrm>
          <a:off x="0" y="0"/>
          <a:ext cx="0" cy="0"/>
          <a:chOff x="0" y="0"/>
          <a:chExt cx="0" cy="0"/>
        </a:xfrm>
      </p:grpSpPr>
      <p:sp>
        <p:nvSpPr>
          <p:cNvPr id="133" name="Shape 133"/>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a:t>What’s going on here?</a:t>
            </a:r>
          </a:p>
        </p:txBody>
      </p:sp>
      <p:sp>
        <p:nvSpPr>
          <p:cNvPr id="134" name="Shape 134"/>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spcBef>
                <a:spcPts val="0"/>
              </a:spcBef>
              <a:buNone/>
            </a:pPr>
            <a:r>
              <a:t/>
            </a:r>
            <a:endParaRPr/>
          </a:p>
        </p:txBody>
      </p:sp>
      <p:pic>
        <p:nvPicPr>
          <p:cNvPr id="135" name="Shape 135"/>
          <p:cNvPicPr preferRelativeResize="0"/>
          <p:nvPr/>
        </p:nvPicPr>
        <p:blipFill>
          <a:blip r:embed="rId3">
            <a:alphaModFix/>
          </a:blip>
          <a:stretch>
            <a:fillRect/>
          </a:stretch>
        </p:blipFill>
        <p:spPr>
          <a:xfrm>
            <a:off x="1450550" y="974752"/>
            <a:ext cx="6169700" cy="41160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sp>
        <p:nvSpPr>
          <p:cNvPr id="140" name="Shape 140"/>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a:t>Sea Star (Tide Pools &amp; Coral Reef)</a:t>
            </a:r>
          </a:p>
        </p:txBody>
      </p:sp>
      <p:sp>
        <p:nvSpPr>
          <p:cNvPr id="141" name="Shape 141"/>
          <p:cNvSpPr txBox="1"/>
          <p:nvPr>
            <p:ph idx="1" type="body"/>
          </p:nvPr>
        </p:nvSpPr>
        <p:spPr>
          <a:xfrm>
            <a:off x="265500" y="1093850"/>
            <a:ext cx="5633400" cy="3340200"/>
          </a:xfrm>
          <a:prstGeom prst="rect">
            <a:avLst/>
          </a:prstGeom>
        </p:spPr>
        <p:txBody>
          <a:bodyPr anchorCtr="0" anchor="t" bIns="91425" lIns="91425" rIns="91425" tIns="91425">
            <a:noAutofit/>
          </a:bodyPr>
          <a:lstStyle/>
          <a:p>
            <a:pPr lvl="0">
              <a:spcBef>
                <a:spcPts val="0"/>
              </a:spcBef>
              <a:buNone/>
            </a:pPr>
            <a:r>
              <a:rPr lang="en">
                <a:solidFill>
                  <a:srgbClr val="000000"/>
                </a:solidFill>
                <a:highlight>
                  <a:srgbClr val="FFFFFF"/>
                </a:highlight>
                <a:latin typeface="Arial"/>
                <a:ea typeface="Arial"/>
                <a:cs typeface="Arial"/>
                <a:sym typeface="Arial"/>
              </a:rPr>
              <a:t>The theory that the balance of ecosystems can rely on one keystone species was first established in 1969 by American zoology professor Robert T. Paine. </a:t>
            </a:r>
            <a:br>
              <a:rPr lang="en">
                <a:solidFill>
                  <a:srgbClr val="000000"/>
                </a:solidFill>
                <a:highlight>
                  <a:srgbClr val="FFFFFF"/>
                </a:highlight>
                <a:latin typeface="Arial"/>
                <a:ea typeface="Arial"/>
                <a:cs typeface="Arial"/>
                <a:sym typeface="Arial"/>
              </a:rPr>
            </a:br>
            <a:r>
              <a:rPr lang="en">
                <a:solidFill>
                  <a:srgbClr val="000000"/>
                </a:solidFill>
                <a:highlight>
                  <a:srgbClr val="FFFFFF"/>
                </a:highlight>
                <a:latin typeface="Arial"/>
                <a:ea typeface="Arial"/>
                <a:cs typeface="Arial"/>
                <a:sym typeface="Arial"/>
              </a:rPr>
              <a:t>Paine's research showed that removing one species, the </a:t>
            </a:r>
            <a:r>
              <a:rPr i="1" lang="en">
                <a:solidFill>
                  <a:srgbClr val="000000"/>
                </a:solidFill>
                <a:highlight>
                  <a:srgbClr val="FFFFFF"/>
                </a:highlight>
                <a:latin typeface="Arial"/>
                <a:ea typeface="Arial"/>
                <a:cs typeface="Arial"/>
                <a:sym typeface="Arial"/>
              </a:rPr>
              <a:t>Pisaster ochraceus</a:t>
            </a:r>
            <a:r>
              <a:rPr lang="en">
                <a:solidFill>
                  <a:srgbClr val="000000"/>
                </a:solidFill>
                <a:highlight>
                  <a:srgbClr val="FFFFFF"/>
                </a:highlight>
                <a:latin typeface="Arial"/>
                <a:ea typeface="Arial"/>
                <a:cs typeface="Arial"/>
                <a:sym typeface="Arial"/>
              </a:rPr>
              <a:t> sea star, from a tidal plain on Tatoosh Island in the U.S. state of Washington, had a huge effect on the surrounding ecosystem. The sea stars are a major predator for mussels on Tatoosh Island. With the sea stars gone, mussels took over the area and crowded out other species. In this ecosystem, the sea star was the keystone species. </a:t>
            </a:r>
          </a:p>
        </p:txBody>
      </p:sp>
      <p:pic>
        <p:nvPicPr>
          <p:cNvPr id="142" name="Shape 142"/>
          <p:cNvPicPr preferRelativeResize="0"/>
          <p:nvPr/>
        </p:nvPicPr>
        <p:blipFill>
          <a:blip r:embed="rId3">
            <a:alphaModFix/>
          </a:blip>
          <a:stretch>
            <a:fillRect/>
          </a:stretch>
        </p:blipFill>
        <p:spPr>
          <a:xfrm>
            <a:off x="6800350" y="44097"/>
            <a:ext cx="2343650" cy="1788974"/>
          </a:xfrm>
          <a:prstGeom prst="rect">
            <a:avLst/>
          </a:prstGeom>
          <a:noFill/>
          <a:ln>
            <a:noFill/>
          </a:ln>
        </p:spPr>
      </p:pic>
      <p:pic>
        <p:nvPicPr>
          <p:cNvPr descr="star-fish-by-adarsh-vijay.gif" id="143" name="Shape 143"/>
          <p:cNvPicPr preferRelativeResize="0"/>
          <p:nvPr/>
        </p:nvPicPr>
        <p:blipFill>
          <a:blip r:embed="rId4">
            <a:alphaModFix/>
          </a:blip>
          <a:stretch>
            <a:fillRect/>
          </a:stretch>
        </p:blipFill>
        <p:spPr>
          <a:xfrm>
            <a:off x="5843023" y="1917598"/>
            <a:ext cx="3300974" cy="24777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 name="Shape 147"/>
        <p:cNvGrpSpPr/>
        <p:nvPr/>
      </p:nvGrpSpPr>
      <p:grpSpPr>
        <a:xfrm>
          <a:off x="0" y="0"/>
          <a:ext cx="0" cy="0"/>
          <a:chOff x="0" y="0"/>
          <a:chExt cx="0" cy="0"/>
        </a:xfrm>
      </p:grpSpPr>
      <p:sp>
        <p:nvSpPr>
          <p:cNvPr id="148" name="Shape 148"/>
          <p:cNvSpPr txBox="1"/>
          <p:nvPr>
            <p:ph type="title"/>
          </p:nvPr>
        </p:nvSpPr>
        <p:spPr>
          <a:xfrm>
            <a:off x="207675" y="253850"/>
            <a:ext cx="8520600" cy="801000"/>
          </a:xfrm>
          <a:prstGeom prst="rect">
            <a:avLst/>
          </a:prstGeom>
        </p:spPr>
        <p:txBody>
          <a:bodyPr anchorCtr="0" anchor="t" bIns="91425" lIns="91425" rIns="91425" tIns="91425">
            <a:noAutofit/>
          </a:bodyPr>
          <a:lstStyle/>
          <a:p>
            <a:pPr lvl="0" rtl="0" algn="ctr">
              <a:spcBef>
                <a:spcPts val="0"/>
              </a:spcBef>
              <a:buNone/>
            </a:pPr>
            <a:r>
              <a:rPr lang="en"/>
              <a:t>They’re Keeping the mussel population in check</a:t>
            </a:r>
          </a:p>
        </p:txBody>
      </p:sp>
      <p:sp>
        <p:nvSpPr>
          <p:cNvPr id="149" name="Shape 149"/>
          <p:cNvSpPr txBox="1"/>
          <p:nvPr>
            <p:ph idx="1" type="body"/>
          </p:nvPr>
        </p:nvSpPr>
        <p:spPr>
          <a:xfrm>
            <a:off x="311700" y="1228675"/>
            <a:ext cx="8520600" cy="3340200"/>
          </a:xfrm>
          <a:prstGeom prst="rect">
            <a:avLst/>
          </a:prstGeom>
        </p:spPr>
        <p:txBody>
          <a:bodyPr anchorCtr="0" anchor="t" bIns="91425" lIns="91425" rIns="91425" tIns="91425">
            <a:noAutofit/>
          </a:bodyPr>
          <a:lstStyle/>
          <a:p>
            <a:pPr lvl="0" rtl="0">
              <a:spcBef>
                <a:spcPts val="0"/>
              </a:spcBef>
              <a:buNone/>
            </a:pPr>
            <a:r>
              <a:t/>
            </a:r>
            <a:endParaRPr/>
          </a:p>
        </p:txBody>
      </p:sp>
      <p:pic>
        <p:nvPicPr>
          <p:cNvPr id="150" name="Shape 150"/>
          <p:cNvPicPr preferRelativeResize="0"/>
          <p:nvPr/>
        </p:nvPicPr>
        <p:blipFill>
          <a:blip r:embed="rId3">
            <a:alphaModFix/>
          </a:blip>
          <a:stretch>
            <a:fillRect/>
          </a:stretch>
        </p:blipFill>
        <p:spPr>
          <a:xfrm>
            <a:off x="1383125" y="929252"/>
            <a:ext cx="6169700" cy="41160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 name="Shape 154"/>
        <p:cNvGrpSpPr/>
        <p:nvPr/>
      </p:nvGrpSpPr>
      <p:grpSpPr>
        <a:xfrm>
          <a:off x="0" y="0"/>
          <a:ext cx="0" cy="0"/>
          <a:chOff x="0" y="0"/>
          <a:chExt cx="0" cy="0"/>
        </a:xfrm>
      </p:grpSpPr>
      <p:sp>
        <p:nvSpPr>
          <p:cNvPr id="155" name="Shape 155"/>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a:t>Sea Otter (Kelp Forest)</a:t>
            </a:r>
          </a:p>
        </p:txBody>
      </p:sp>
      <p:sp>
        <p:nvSpPr>
          <p:cNvPr id="156" name="Shape 156"/>
          <p:cNvSpPr txBox="1"/>
          <p:nvPr>
            <p:ph idx="1" type="body"/>
          </p:nvPr>
        </p:nvSpPr>
        <p:spPr>
          <a:xfrm>
            <a:off x="4638250" y="0"/>
            <a:ext cx="4505700" cy="3528600"/>
          </a:xfrm>
          <a:prstGeom prst="rect">
            <a:avLst/>
          </a:prstGeom>
        </p:spPr>
        <p:txBody>
          <a:bodyPr anchorCtr="0" anchor="t" bIns="91425" lIns="91425" rIns="91425" tIns="91425">
            <a:noAutofit/>
          </a:bodyPr>
          <a:lstStyle/>
          <a:p>
            <a:pPr lvl="0">
              <a:spcBef>
                <a:spcPts val="0"/>
              </a:spcBef>
              <a:buNone/>
            </a:pPr>
            <a:r>
              <a:rPr lang="en">
                <a:solidFill>
                  <a:srgbClr val="000000"/>
                </a:solidFill>
                <a:highlight>
                  <a:srgbClr val="FFFFFF"/>
                </a:highlight>
                <a:latin typeface="Arial"/>
                <a:ea typeface="Arial"/>
                <a:cs typeface="Arial"/>
                <a:sym typeface="Arial"/>
              </a:rPr>
              <a:t>The sea otter is another example of a keystone species in the Pacific Northwest. These mammals feed on sea urchins, controlling their population. If the otters didn't eat the urchins, the urchins would eat up all the habitat's kelp. </a:t>
            </a:r>
            <a:br>
              <a:rPr lang="en">
                <a:solidFill>
                  <a:srgbClr val="000000"/>
                </a:solidFill>
                <a:highlight>
                  <a:srgbClr val="FFFFFF"/>
                </a:highlight>
                <a:latin typeface="Arial"/>
                <a:ea typeface="Arial"/>
                <a:cs typeface="Arial"/>
                <a:sym typeface="Arial"/>
              </a:rPr>
            </a:br>
            <a:r>
              <a:rPr lang="en">
                <a:solidFill>
                  <a:srgbClr val="000000"/>
                </a:solidFill>
                <a:highlight>
                  <a:srgbClr val="FFFFFF"/>
                </a:highlight>
                <a:latin typeface="Arial"/>
                <a:ea typeface="Arial"/>
                <a:cs typeface="Arial"/>
                <a:sym typeface="Arial"/>
              </a:rPr>
              <a:t>Kelp, or giant seaweed, is a major source of food and shelter for the ecosystem. Some species of crabs, snails, and geese depend on kelp for food. </a:t>
            </a:r>
            <a:br>
              <a:rPr lang="en">
                <a:solidFill>
                  <a:srgbClr val="000000"/>
                </a:solidFill>
                <a:highlight>
                  <a:srgbClr val="FFFFFF"/>
                </a:highlight>
                <a:latin typeface="Arial"/>
                <a:ea typeface="Arial"/>
                <a:cs typeface="Arial"/>
                <a:sym typeface="Arial"/>
              </a:rPr>
            </a:br>
            <a:r>
              <a:rPr lang="en">
                <a:solidFill>
                  <a:srgbClr val="000000"/>
                </a:solidFill>
                <a:highlight>
                  <a:srgbClr val="FFFFFF"/>
                </a:highlight>
                <a:latin typeface="Arial"/>
                <a:ea typeface="Arial"/>
                <a:cs typeface="Arial"/>
                <a:sym typeface="Arial"/>
              </a:rPr>
              <a:t>Many types of fish use the huge kelp forests to hide from predators. Without sea otters to control the urchin population, the entire ecosystem would collapse. </a:t>
            </a:r>
          </a:p>
        </p:txBody>
      </p:sp>
      <p:pic>
        <p:nvPicPr>
          <p:cNvPr descr="C53z3pU_sg.gif" id="157" name="Shape 157"/>
          <p:cNvPicPr preferRelativeResize="0"/>
          <p:nvPr/>
        </p:nvPicPr>
        <p:blipFill>
          <a:blip r:embed="rId3">
            <a:alphaModFix/>
          </a:blip>
          <a:stretch>
            <a:fillRect/>
          </a:stretch>
        </p:blipFill>
        <p:spPr>
          <a:xfrm>
            <a:off x="116650" y="1129275"/>
            <a:ext cx="4395550" cy="2472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sp>
        <p:nvSpPr>
          <p:cNvPr id="162" name="Shape 162"/>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t/>
            </a:r>
            <a:endParaRPr/>
          </a:p>
        </p:txBody>
      </p:sp>
      <p:sp>
        <p:nvSpPr>
          <p:cNvPr id="163" name="Shape 163"/>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spcBef>
                <a:spcPts val="0"/>
              </a:spcBef>
              <a:buNone/>
            </a:pPr>
            <a:r>
              <a:t/>
            </a:r>
            <a:endParaRPr/>
          </a:p>
        </p:txBody>
      </p:sp>
      <p:pic>
        <p:nvPicPr>
          <p:cNvPr id="164" name="Shape 164"/>
          <p:cNvPicPr preferRelativeResize="0"/>
          <p:nvPr/>
        </p:nvPicPr>
        <p:blipFill>
          <a:blip r:embed="rId3">
            <a:alphaModFix/>
          </a:blip>
          <a:stretch>
            <a:fillRect/>
          </a:stretch>
        </p:blipFill>
        <p:spPr>
          <a:xfrm>
            <a:off x="2823999" y="292850"/>
            <a:ext cx="7111626" cy="4736450"/>
          </a:xfrm>
          <a:prstGeom prst="rect">
            <a:avLst/>
          </a:prstGeom>
          <a:noFill/>
          <a:ln>
            <a:noFill/>
          </a:ln>
        </p:spPr>
      </p:pic>
      <p:pic>
        <p:nvPicPr>
          <p:cNvPr id="165" name="Shape 165"/>
          <p:cNvPicPr preferRelativeResize="0"/>
          <p:nvPr/>
        </p:nvPicPr>
        <p:blipFill>
          <a:blip r:embed="rId4">
            <a:alphaModFix/>
          </a:blip>
          <a:stretch>
            <a:fillRect/>
          </a:stretch>
        </p:blipFill>
        <p:spPr>
          <a:xfrm>
            <a:off x="-87687" y="-12"/>
            <a:ext cx="3857625" cy="3000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9" name="Shape 169"/>
        <p:cNvGrpSpPr/>
        <p:nvPr/>
      </p:nvGrpSpPr>
      <p:grpSpPr>
        <a:xfrm>
          <a:off x="0" y="0"/>
          <a:ext cx="0" cy="0"/>
          <a:chOff x="0" y="0"/>
          <a:chExt cx="0" cy="0"/>
        </a:xfrm>
      </p:grpSpPr>
      <p:sp>
        <p:nvSpPr>
          <p:cNvPr id="170" name="Shape 170"/>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a:t>What’s this elephant doing &amp; why?</a:t>
            </a:r>
          </a:p>
        </p:txBody>
      </p:sp>
      <p:sp>
        <p:nvSpPr>
          <p:cNvPr id="171" name="Shape 171"/>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spcBef>
                <a:spcPts val="0"/>
              </a:spcBef>
              <a:buNone/>
            </a:pPr>
            <a:r>
              <a:t/>
            </a:r>
            <a:endParaRPr/>
          </a:p>
        </p:txBody>
      </p:sp>
      <p:pic>
        <p:nvPicPr>
          <p:cNvPr descr="elephant-pushes-down-tree-o.gif" id="172" name="Shape 172"/>
          <p:cNvPicPr preferRelativeResize="0"/>
          <p:nvPr/>
        </p:nvPicPr>
        <p:blipFill>
          <a:blip r:embed="rId3">
            <a:alphaModFix/>
          </a:blip>
          <a:stretch>
            <a:fillRect/>
          </a:stretch>
        </p:blipFill>
        <p:spPr>
          <a:xfrm>
            <a:off x="2007600" y="1058100"/>
            <a:ext cx="4770100" cy="3577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 name="Shape 176"/>
        <p:cNvGrpSpPr/>
        <p:nvPr/>
      </p:nvGrpSpPr>
      <p:grpSpPr>
        <a:xfrm>
          <a:off x="0" y="0"/>
          <a:ext cx="0" cy="0"/>
          <a:chOff x="0" y="0"/>
          <a:chExt cx="0" cy="0"/>
        </a:xfrm>
      </p:grpSpPr>
      <p:sp>
        <p:nvSpPr>
          <p:cNvPr id="177" name="Shape 177"/>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a:t>Elephant (Savanna)</a:t>
            </a:r>
          </a:p>
        </p:txBody>
      </p:sp>
      <p:sp>
        <p:nvSpPr>
          <p:cNvPr id="178" name="Shape 178"/>
          <p:cNvSpPr txBox="1"/>
          <p:nvPr>
            <p:ph idx="1" type="body"/>
          </p:nvPr>
        </p:nvSpPr>
        <p:spPr>
          <a:xfrm>
            <a:off x="61200" y="974750"/>
            <a:ext cx="9082800" cy="40575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
                <a:solidFill>
                  <a:srgbClr val="000000"/>
                </a:solidFill>
                <a:highlight>
                  <a:srgbClr val="FFFFFF"/>
                </a:highlight>
                <a:latin typeface="Arial"/>
                <a:ea typeface="Arial"/>
                <a:cs typeface="Arial"/>
                <a:sym typeface="Arial"/>
              </a:rPr>
              <a:t>Herbivores can also be keystone species. In African </a:t>
            </a:r>
            <a:br>
              <a:rPr lang="en">
                <a:solidFill>
                  <a:srgbClr val="000000"/>
                </a:solidFill>
                <a:highlight>
                  <a:srgbClr val="FFFFFF"/>
                </a:highlight>
                <a:latin typeface="Arial"/>
                <a:ea typeface="Arial"/>
                <a:cs typeface="Arial"/>
                <a:sym typeface="Arial"/>
              </a:rPr>
            </a:br>
            <a:r>
              <a:rPr lang="en">
                <a:solidFill>
                  <a:srgbClr val="000000"/>
                </a:solidFill>
                <a:highlight>
                  <a:srgbClr val="FFFFFF"/>
                </a:highlight>
                <a:latin typeface="Arial"/>
                <a:ea typeface="Arial"/>
                <a:cs typeface="Arial"/>
                <a:sym typeface="Arial"/>
              </a:rPr>
              <a:t>savannas such as the Serengeti plains in Tanzania, </a:t>
            </a:r>
            <a:br>
              <a:rPr lang="en">
                <a:solidFill>
                  <a:srgbClr val="000000"/>
                </a:solidFill>
                <a:highlight>
                  <a:srgbClr val="FFFFFF"/>
                </a:highlight>
                <a:latin typeface="Arial"/>
                <a:ea typeface="Arial"/>
                <a:cs typeface="Arial"/>
                <a:sym typeface="Arial"/>
              </a:rPr>
            </a:br>
            <a:r>
              <a:rPr lang="en">
                <a:solidFill>
                  <a:srgbClr val="000000"/>
                </a:solidFill>
                <a:highlight>
                  <a:srgbClr val="FFFFFF"/>
                </a:highlight>
                <a:latin typeface="Arial"/>
                <a:ea typeface="Arial"/>
                <a:cs typeface="Arial"/>
                <a:sym typeface="Arial"/>
              </a:rPr>
              <a:t>elephants are a keystone species. Elephants eat small trees, such as acacia, that grow on the savanna. Even if an acacia tree grows to a height of several feet, elephants are able to knock over the tree and uproot it. This feeding behavior keeps the savanna a grassland and not a forest or woodland. </a:t>
            </a:r>
          </a:p>
          <a:p>
            <a:pPr indent="-317500" lvl="0" marL="457200" rtl="0">
              <a:lnSpc>
                <a:spcPct val="150000"/>
              </a:lnSpc>
              <a:spcBef>
                <a:spcPts val="0"/>
              </a:spcBef>
              <a:spcAft>
                <a:spcPts val="0"/>
              </a:spcAft>
              <a:buClr>
                <a:srgbClr val="000000"/>
              </a:buClr>
              <a:buSzPct val="100000"/>
              <a:buFont typeface="Arial"/>
            </a:pPr>
            <a:r>
              <a:rPr lang="en" sz="1400">
                <a:solidFill>
                  <a:srgbClr val="000000"/>
                </a:solidFill>
                <a:highlight>
                  <a:srgbClr val="FFFFFF"/>
                </a:highlight>
                <a:latin typeface="Arial"/>
                <a:ea typeface="Arial"/>
                <a:cs typeface="Arial"/>
                <a:sym typeface="Arial"/>
              </a:rPr>
              <a:t>With elephants to control the tree population, grasses thrive and sustain grazing animals such as antelopes, wildebeests, and zebras. </a:t>
            </a:r>
          </a:p>
          <a:p>
            <a:pPr indent="-317500" lvl="0" marL="457200" rtl="0">
              <a:lnSpc>
                <a:spcPct val="150000"/>
              </a:lnSpc>
              <a:spcBef>
                <a:spcPts val="0"/>
              </a:spcBef>
              <a:spcAft>
                <a:spcPts val="0"/>
              </a:spcAft>
              <a:buClr>
                <a:srgbClr val="000000"/>
              </a:buClr>
              <a:buSzPct val="100000"/>
              <a:buFont typeface="Arial"/>
            </a:pPr>
            <a:r>
              <a:rPr lang="en" sz="1400">
                <a:solidFill>
                  <a:srgbClr val="000000"/>
                </a:solidFill>
                <a:highlight>
                  <a:srgbClr val="FFFFFF"/>
                </a:highlight>
                <a:latin typeface="Arial"/>
                <a:ea typeface="Arial"/>
                <a:cs typeface="Arial"/>
                <a:sym typeface="Arial"/>
              </a:rPr>
              <a:t>Smaller animals such as mice and shrews are able to burrow in the warm, dry soil of a savanna. </a:t>
            </a:r>
          </a:p>
          <a:p>
            <a:pPr indent="-317500" lvl="0" marL="457200">
              <a:lnSpc>
                <a:spcPct val="150000"/>
              </a:lnSpc>
              <a:spcBef>
                <a:spcPts val="0"/>
              </a:spcBef>
              <a:spcAft>
                <a:spcPts val="0"/>
              </a:spcAft>
              <a:buClr>
                <a:srgbClr val="000000"/>
              </a:buClr>
              <a:buSzPct val="100000"/>
              <a:buFont typeface="Arial"/>
            </a:pPr>
            <a:r>
              <a:rPr lang="en" sz="1400">
                <a:solidFill>
                  <a:srgbClr val="000000"/>
                </a:solidFill>
                <a:highlight>
                  <a:srgbClr val="FFFFFF"/>
                </a:highlight>
                <a:latin typeface="Arial"/>
                <a:ea typeface="Arial"/>
                <a:cs typeface="Arial"/>
                <a:sym typeface="Arial"/>
              </a:rPr>
              <a:t>Predators such as lions and hyenas depend on the open savanna for prey. Elephants are the keystone species that maintain the entire savanna ecosystem.</a:t>
            </a:r>
          </a:p>
          <a:p>
            <a:pPr lvl="0">
              <a:spcBef>
                <a:spcPts val="0"/>
              </a:spcBef>
              <a:buNone/>
            </a:pPr>
            <a:r>
              <a:t/>
            </a:r>
            <a:endParaRPr sz="1400"/>
          </a:p>
        </p:txBody>
      </p:sp>
      <p:pic>
        <p:nvPicPr>
          <p:cNvPr id="179" name="Shape 179"/>
          <p:cNvPicPr preferRelativeResize="0"/>
          <p:nvPr/>
        </p:nvPicPr>
        <p:blipFill>
          <a:blip r:embed="rId3">
            <a:alphaModFix/>
          </a:blip>
          <a:stretch>
            <a:fillRect/>
          </a:stretch>
        </p:blipFill>
        <p:spPr>
          <a:xfrm>
            <a:off x="5492100" y="2"/>
            <a:ext cx="3560449" cy="18720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 name="Shape 183"/>
        <p:cNvGrpSpPr/>
        <p:nvPr/>
      </p:nvGrpSpPr>
      <p:grpSpPr>
        <a:xfrm>
          <a:off x="0" y="0"/>
          <a:ext cx="0" cy="0"/>
          <a:chOff x="0" y="0"/>
          <a:chExt cx="0" cy="0"/>
        </a:xfrm>
      </p:grpSpPr>
      <p:sp>
        <p:nvSpPr>
          <p:cNvPr id="184" name="Shape 184"/>
          <p:cNvSpPr txBox="1"/>
          <p:nvPr>
            <p:ph type="title"/>
          </p:nvPr>
        </p:nvSpPr>
        <p:spPr>
          <a:xfrm>
            <a:off x="194375" y="0"/>
            <a:ext cx="8520600" cy="801000"/>
          </a:xfrm>
          <a:prstGeom prst="rect">
            <a:avLst/>
          </a:prstGeom>
        </p:spPr>
        <p:txBody>
          <a:bodyPr anchorCtr="0" anchor="t" bIns="91425" lIns="91425" rIns="91425" tIns="91425">
            <a:noAutofit/>
          </a:bodyPr>
          <a:lstStyle/>
          <a:p>
            <a:pPr lvl="0">
              <a:spcBef>
                <a:spcPts val="0"/>
              </a:spcBef>
              <a:buNone/>
            </a:pPr>
            <a:r>
              <a:rPr lang="en"/>
              <a:t>In summary...</a:t>
            </a:r>
          </a:p>
        </p:txBody>
      </p:sp>
      <p:sp>
        <p:nvSpPr>
          <p:cNvPr id="185" name="Shape 185"/>
          <p:cNvSpPr txBox="1"/>
          <p:nvPr>
            <p:ph idx="1" type="body"/>
          </p:nvPr>
        </p:nvSpPr>
        <p:spPr>
          <a:xfrm>
            <a:off x="194375" y="631275"/>
            <a:ext cx="8520600" cy="3340200"/>
          </a:xfrm>
          <a:prstGeom prst="rect">
            <a:avLst/>
          </a:prstGeom>
        </p:spPr>
        <p:txBody>
          <a:bodyPr anchorCtr="0" anchor="t" bIns="91425" lIns="91425" rIns="91425" tIns="91425">
            <a:noAutofit/>
          </a:bodyPr>
          <a:lstStyle/>
          <a:p>
            <a:pPr lvl="0">
              <a:spcBef>
                <a:spcPts val="0"/>
              </a:spcBef>
              <a:buNone/>
            </a:pPr>
            <a:r>
              <a:rPr lang="en"/>
              <a:t>Removing any one species, but especially a </a:t>
            </a:r>
            <a:r>
              <a:rPr lang="en" u="sng"/>
              <a:t>keystone species</a:t>
            </a:r>
            <a:r>
              <a:rPr lang="en"/>
              <a:t>, will have </a:t>
            </a:r>
            <a:r>
              <a:rPr i="1" lang="en"/>
              <a:t>multiple </a:t>
            </a:r>
            <a:r>
              <a:rPr lang="en"/>
              <a:t>effects on that habitat’s balance- even if we do not think an animal is “cute” or “important.”  </a:t>
            </a:r>
            <a:br>
              <a:rPr lang="en"/>
            </a:br>
            <a:r>
              <a:rPr lang="en"/>
              <a:t>ex. Wolves</a:t>
            </a:r>
          </a:p>
        </p:txBody>
      </p:sp>
      <p:pic>
        <p:nvPicPr>
          <p:cNvPr descr="cEKvA82.gif" id="186" name="Shape 186"/>
          <p:cNvPicPr preferRelativeResize="0"/>
          <p:nvPr/>
        </p:nvPicPr>
        <p:blipFill>
          <a:blip r:embed="rId3">
            <a:alphaModFix/>
          </a:blip>
          <a:stretch>
            <a:fillRect/>
          </a:stretch>
        </p:blipFill>
        <p:spPr>
          <a:xfrm>
            <a:off x="4483575" y="2054200"/>
            <a:ext cx="4489839" cy="2783700"/>
          </a:xfrm>
          <a:prstGeom prst="rect">
            <a:avLst/>
          </a:prstGeom>
          <a:noFill/>
          <a:ln>
            <a:noFill/>
          </a:ln>
        </p:spPr>
      </p:pic>
      <p:pic>
        <p:nvPicPr>
          <p:cNvPr id="187" name="Shape 187"/>
          <p:cNvPicPr preferRelativeResize="0"/>
          <p:nvPr/>
        </p:nvPicPr>
        <p:blipFill>
          <a:blip r:embed="rId4">
            <a:alphaModFix/>
          </a:blip>
          <a:stretch>
            <a:fillRect/>
          </a:stretch>
        </p:blipFill>
        <p:spPr>
          <a:xfrm>
            <a:off x="194379" y="2054200"/>
            <a:ext cx="4289200" cy="278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91" name="Shape 191"/>
        <p:cNvGrpSpPr/>
        <p:nvPr/>
      </p:nvGrpSpPr>
      <p:grpSpPr>
        <a:xfrm>
          <a:off x="0" y="0"/>
          <a:ext cx="0" cy="0"/>
          <a:chOff x="0" y="0"/>
          <a:chExt cx="0" cy="0"/>
        </a:xfrm>
      </p:grpSpPr>
      <p:sp>
        <p:nvSpPr>
          <p:cNvPr id="192" name="Shape 192"/>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a:t>Can you solve the mystery?</a:t>
            </a:r>
          </a:p>
        </p:txBody>
      </p:sp>
      <p:sp>
        <p:nvSpPr>
          <p:cNvPr id="193" name="Shape 193"/>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lnSpc>
                <a:spcPct val="114000"/>
              </a:lnSpc>
              <a:spcBef>
                <a:spcPts val="0"/>
              </a:spcBef>
              <a:spcAft>
                <a:spcPts val="0"/>
              </a:spcAft>
              <a:buNone/>
            </a:pPr>
            <a:r>
              <a:rPr lang="en">
                <a:solidFill>
                  <a:srgbClr val="000000"/>
                </a:solidFill>
                <a:highlight>
                  <a:srgbClr val="FFFFFF"/>
                </a:highlight>
                <a:latin typeface="Arial"/>
                <a:ea typeface="Arial"/>
                <a:cs typeface="Arial"/>
                <a:sym typeface="Arial"/>
              </a:rPr>
              <a:t>Many animals live in Yellowstone National Park. A long time ago, the gray wolf was one of those animals. The gray wolf is a predator that kills smaller animals for its food, but many people didn’t like having gray wolves around. People trapped and hunted gray wolves to keep them from killing their sheep and cattle.  The gray wolves were completely removed from Yellowstone National Park by the 1920s. The people were happy- no more wolves on their land or eating the innocent elk.</a:t>
            </a:r>
          </a:p>
          <a:p>
            <a:pPr lvl="0" rtl="0">
              <a:lnSpc>
                <a:spcPct val="114000"/>
              </a:lnSpc>
              <a:spcBef>
                <a:spcPts val="0"/>
              </a:spcBef>
              <a:spcAft>
                <a:spcPts val="0"/>
              </a:spcAft>
              <a:buNone/>
            </a:pPr>
            <a:r>
              <a:t/>
            </a:r>
            <a:endParaRPr>
              <a:solidFill>
                <a:srgbClr val="000000"/>
              </a:solidFill>
              <a:highlight>
                <a:srgbClr val="FFFFFF"/>
              </a:highlight>
              <a:latin typeface="Arial"/>
              <a:ea typeface="Arial"/>
              <a:cs typeface="Arial"/>
              <a:sym typeface="Arial"/>
            </a:endParaRPr>
          </a:p>
          <a:p>
            <a:pPr lvl="0">
              <a:lnSpc>
                <a:spcPct val="114000"/>
              </a:lnSpc>
              <a:spcBef>
                <a:spcPts val="0"/>
              </a:spcBef>
              <a:spcAft>
                <a:spcPts val="0"/>
              </a:spcAft>
              <a:buNone/>
            </a:pPr>
            <a:r>
              <a:rPr lang="en">
                <a:solidFill>
                  <a:srgbClr val="000000"/>
                </a:solidFill>
                <a:highlight>
                  <a:srgbClr val="FFFFFF"/>
                </a:highlight>
                <a:latin typeface="Arial"/>
                <a:ea typeface="Arial"/>
                <a:cs typeface="Arial"/>
                <a:sym typeface="Arial"/>
              </a:rPr>
              <a:t>As the years passed, scientists noticed distressing changes in Yellowstone National Park. Some kinds of trees, such as aspens, seemed to be dying out.  But why?</a:t>
            </a:r>
          </a:p>
          <a:p>
            <a:pPr lvl="0">
              <a:spcBef>
                <a:spcPts val="0"/>
              </a:spcBef>
              <a:buNone/>
            </a:pPr>
            <a:r>
              <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0" st="0"/>
                                            </p:txEl>
                                          </p:spTgt>
                                        </p:tgtEl>
                                        <p:attrNameLst>
                                          <p:attrName>style.visibility</p:attrName>
                                        </p:attrNameLst>
                                      </p:cBhvr>
                                      <p:to>
                                        <p:strVal val="visible"/>
                                      </p:to>
                                    </p:set>
                                    <p:animEffect filter="fade" transition="in">
                                      <p:cBhvr>
                                        <p:cTn dur="1400"/>
                                        <p:tgtEl>
                                          <p:spTgt spid="1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1" st="1"/>
                                            </p:txEl>
                                          </p:spTgt>
                                        </p:tgtEl>
                                        <p:attrNameLst>
                                          <p:attrName>style.visibility</p:attrName>
                                        </p:attrNameLst>
                                      </p:cBhvr>
                                      <p:to>
                                        <p:strVal val="visible"/>
                                      </p:to>
                                    </p:set>
                                    <p:animEffect filter="fade" transition="in">
                                      <p:cBhvr>
                                        <p:cTn dur="1400"/>
                                        <p:tgtEl>
                                          <p:spTgt spid="1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2" st="2"/>
                                            </p:txEl>
                                          </p:spTgt>
                                        </p:tgtEl>
                                        <p:attrNameLst>
                                          <p:attrName>style.visibility</p:attrName>
                                        </p:attrNameLst>
                                      </p:cBhvr>
                                      <p:to>
                                        <p:strVal val="visible"/>
                                      </p:to>
                                    </p:set>
                                    <p:animEffect filter="fade" transition="in">
                                      <p:cBhvr>
                                        <p:cTn dur="1400"/>
                                        <p:tgtEl>
                                          <p:spTgt spid="1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3" st="3"/>
                                            </p:txEl>
                                          </p:spTgt>
                                        </p:tgtEl>
                                        <p:attrNameLst>
                                          <p:attrName>style.visibility</p:attrName>
                                        </p:attrNameLst>
                                      </p:cBhvr>
                                      <p:to>
                                        <p:strVal val="visible"/>
                                      </p:to>
                                    </p:set>
                                    <p:animEffect filter="fade" transition="in">
                                      <p:cBhvr>
                                        <p:cTn dur="1400"/>
                                        <p:tgtEl>
                                          <p:spTgt spid="19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97" name="Shape 197"/>
        <p:cNvGrpSpPr/>
        <p:nvPr/>
      </p:nvGrpSpPr>
      <p:grpSpPr>
        <a:xfrm>
          <a:off x="0" y="0"/>
          <a:ext cx="0" cy="0"/>
          <a:chOff x="0" y="0"/>
          <a:chExt cx="0" cy="0"/>
        </a:xfrm>
      </p:grpSpPr>
      <p:sp>
        <p:nvSpPr>
          <p:cNvPr id="198" name="Shape 198"/>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a:t>Wolves in Yellowstone:</a:t>
            </a:r>
          </a:p>
        </p:txBody>
      </p:sp>
      <p:sp>
        <p:nvSpPr>
          <p:cNvPr id="199" name="Shape 199"/>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spcBef>
                <a:spcPts val="0"/>
              </a:spcBef>
              <a:buNone/>
            </a:pPr>
            <a:r>
              <a:rPr lang="en"/>
              <a:t>Before: Watch the 5min video:</a:t>
            </a:r>
          </a:p>
          <a:p>
            <a:pPr lvl="0">
              <a:spcBef>
                <a:spcPts val="0"/>
              </a:spcBef>
              <a:buNone/>
            </a:pPr>
            <a:r>
              <a:rPr lang="en" u="sng">
                <a:solidFill>
                  <a:schemeClr val="hlink"/>
                </a:solidFill>
                <a:hlinkClick r:id="rId3"/>
              </a:rPr>
              <a:t>http://www.pbslearningmedia.org/resource/a58e3ca2-52ab-45f5-87ac-26ee0d681146/wolves-of-yellowstone-earth-a-new-wild/en/</a:t>
            </a:r>
          </a:p>
          <a:p>
            <a:pPr lvl="0">
              <a:spcBef>
                <a:spcPts val="0"/>
              </a:spcBef>
              <a:buNone/>
            </a:pPr>
            <a:r>
              <a:rPr lang="en"/>
              <a:t>(also available with spanish dubs)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 name="Shape 61"/>
        <p:cNvGrpSpPr/>
        <p:nvPr/>
      </p:nvGrpSpPr>
      <p:grpSpPr>
        <a:xfrm>
          <a:off x="0" y="0"/>
          <a:ext cx="0" cy="0"/>
          <a:chOff x="0" y="0"/>
          <a:chExt cx="0" cy="0"/>
        </a:xfrm>
      </p:grpSpPr>
      <p:sp>
        <p:nvSpPr>
          <p:cNvPr id="62" name="Shape 62"/>
          <p:cNvSpPr txBox="1"/>
          <p:nvPr>
            <p:ph type="title"/>
          </p:nvPr>
        </p:nvSpPr>
        <p:spPr>
          <a:xfrm>
            <a:off x="311700" y="292850"/>
            <a:ext cx="2322000" cy="801000"/>
          </a:xfrm>
          <a:prstGeom prst="rect">
            <a:avLst/>
          </a:prstGeom>
        </p:spPr>
        <p:txBody>
          <a:bodyPr anchorCtr="0" anchor="t" bIns="91425" lIns="91425" rIns="91425" tIns="91425">
            <a:noAutofit/>
          </a:bodyPr>
          <a:lstStyle/>
          <a:p>
            <a:pPr lvl="0">
              <a:spcBef>
                <a:spcPts val="0"/>
              </a:spcBef>
              <a:buNone/>
            </a:pPr>
            <a:r>
              <a:rPr lang="en"/>
              <a:t>Set-up your page 82:</a:t>
            </a:r>
          </a:p>
        </p:txBody>
      </p:sp>
      <p:sp>
        <p:nvSpPr>
          <p:cNvPr id="63" name="Shape 63"/>
          <p:cNvSpPr txBox="1"/>
          <p:nvPr>
            <p:ph idx="1" type="body"/>
          </p:nvPr>
        </p:nvSpPr>
        <p:spPr>
          <a:xfrm>
            <a:off x="311700" y="1743075"/>
            <a:ext cx="8520600" cy="2825700"/>
          </a:xfrm>
          <a:prstGeom prst="rect">
            <a:avLst/>
          </a:prstGeom>
        </p:spPr>
        <p:txBody>
          <a:bodyPr anchorCtr="0" anchor="t" bIns="91425" lIns="91425" rIns="91425" tIns="91425">
            <a:noAutofit/>
          </a:bodyPr>
          <a:lstStyle/>
          <a:p>
            <a:pPr lvl="0">
              <a:spcBef>
                <a:spcPts val="0"/>
              </a:spcBef>
              <a:buNone/>
            </a:pPr>
            <a:r>
              <a:t/>
            </a:r>
            <a:endParaRPr/>
          </a:p>
        </p:txBody>
      </p:sp>
      <p:pic>
        <p:nvPicPr>
          <p:cNvPr id="64" name="Shape 64"/>
          <p:cNvPicPr preferRelativeResize="0"/>
          <p:nvPr/>
        </p:nvPicPr>
        <p:blipFill>
          <a:blip r:embed="rId3">
            <a:alphaModFix/>
          </a:blip>
          <a:stretch>
            <a:fillRect/>
          </a:stretch>
        </p:blipFill>
        <p:spPr>
          <a:xfrm>
            <a:off x="2650789" y="-25625"/>
            <a:ext cx="4036671" cy="5143500"/>
          </a:xfrm>
          <a:prstGeom prst="rect">
            <a:avLst/>
          </a:prstGeom>
          <a:noFill/>
          <a:ln>
            <a:noFill/>
          </a:ln>
        </p:spPr>
      </p:pic>
      <p:sp>
        <p:nvSpPr>
          <p:cNvPr id="65" name="Shape 65"/>
          <p:cNvSpPr txBox="1"/>
          <p:nvPr/>
        </p:nvSpPr>
        <p:spPr>
          <a:xfrm>
            <a:off x="2823950" y="87675"/>
            <a:ext cx="3863400" cy="495600"/>
          </a:xfrm>
          <a:prstGeom prst="rect">
            <a:avLst/>
          </a:prstGeom>
          <a:noFill/>
          <a:ln>
            <a:noFill/>
          </a:ln>
        </p:spPr>
        <p:txBody>
          <a:bodyPr anchorCtr="0" anchor="t" bIns="91425" lIns="91425" rIns="91425" tIns="91425">
            <a:noAutofit/>
          </a:bodyPr>
          <a:lstStyle/>
          <a:p>
            <a:pPr lvl="0" rtl="0">
              <a:spcBef>
                <a:spcPts val="0"/>
              </a:spcBef>
              <a:buNone/>
            </a:pPr>
            <a:r>
              <a:rPr lang="en"/>
              <a:t>Notes: Keystone Species</a:t>
            </a:r>
          </a:p>
          <a:p>
            <a:pPr lvl="0" rtl="0">
              <a:spcBef>
                <a:spcPts val="0"/>
              </a:spcBef>
              <a:buNone/>
            </a:pPr>
            <a:r>
              <a:rPr lang="en" sz="900"/>
              <a:t>EQ: What happens to a biome when you remove a keystone species?</a:t>
            </a:r>
          </a:p>
        </p:txBody>
      </p:sp>
      <p:cxnSp>
        <p:nvCxnSpPr>
          <p:cNvPr id="66" name="Shape 66"/>
          <p:cNvCxnSpPr/>
          <p:nvPr/>
        </p:nvCxnSpPr>
        <p:spPr>
          <a:xfrm>
            <a:off x="4827425" y="1076425"/>
            <a:ext cx="300" cy="3862800"/>
          </a:xfrm>
          <a:prstGeom prst="straightConnector1">
            <a:avLst/>
          </a:prstGeom>
          <a:noFill/>
          <a:ln cap="flat" cmpd="sng" w="28575">
            <a:solidFill>
              <a:srgbClr val="000000"/>
            </a:solidFill>
            <a:prstDash val="solid"/>
            <a:round/>
            <a:headEnd len="lg" w="lg" type="none"/>
            <a:tailEnd len="lg" w="lg" type="none"/>
          </a:ln>
        </p:spPr>
      </p:cxnSp>
      <p:cxnSp>
        <p:nvCxnSpPr>
          <p:cNvPr id="67" name="Shape 67"/>
          <p:cNvCxnSpPr/>
          <p:nvPr/>
        </p:nvCxnSpPr>
        <p:spPr>
          <a:xfrm flipH="1" rot="10800000">
            <a:off x="3351450" y="1076425"/>
            <a:ext cx="3199200" cy="4500"/>
          </a:xfrm>
          <a:prstGeom prst="straightConnector1">
            <a:avLst/>
          </a:prstGeom>
          <a:noFill/>
          <a:ln cap="flat" cmpd="sng" w="28575">
            <a:solidFill>
              <a:srgbClr val="000000"/>
            </a:solidFill>
            <a:prstDash val="solid"/>
            <a:round/>
            <a:headEnd len="lg" w="lg" type="none"/>
            <a:tailEnd len="lg" w="lg" type="none"/>
          </a:ln>
        </p:spPr>
      </p:cxnSp>
      <p:cxnSp>
        <p:nvCxnSpPr>
          <p:cNvPr id="68" name="Shape 68"/>
          <p:cNvCxnSpPr/>
          <p:nvPr/>
        </p:nvCxnSpPr>
        <p:spPr>
          <a:xfrm>
            <a:off x="3360000" y="2195925"/>
            <a:ext cx="3201300" cy="10800"/>
          </a:xfrm>
          <a:prstGeom prst="straightConnector1">
            <a:avLst/>
          </a:prstGeom>
          <a:noFill/>
          <a:ln cap="flat" cmpd="sng" w="28575">
            <a:solidFill>
              <a:srgbClr val="000000"/>
            </a:solidFill>
            <a:prstDash val="solid"/>
            <a:round/>
            <a:headEnd len="lg" w="lg" type="none"/>
            <a:tailEnd len="lg" w="lg" type="none"/>
          </a:ln>
        </p:spPr>
      </p:cxnSp>
      <p:cxnSp>
        <p:nvCxnSpPr>
          <p:cNvPr id="69" name="Shape 69"/>
          <p:cNvCxnSpPr/>
          <p:nvPr/>
        </p:nvCxnSpPr>
        <p:spPr>
          <a:xfrm>
            <a:off x="3347175" y="3511700"/>
            <a:ext cx="3203400" cy="3300"/>
          </a:xfrm>
          <a:prstGeom prst="straightConnector1">
            <a:avLst/>
          </a:prstGeom>
          <a:noFill/>
          <a:ln cap="flat" cmpd="sng" w="28575">
            <a:solidFill>
              <a:srgbClr val="000000"/>
            </a:solidFill>
            <a:prstDash val="solid"/>
            <a:round/>
            <a:headEnd len="lg" w="lg" type="none"/>
            <a:tailEnd len="lg" w="lg" type="none"/>
          </a:ln>
        </p:spPr>
      </p:cxnSp>
      <p:sp>
        <p:nvSpPr>
          <p:cNvPr id="70" name="Shape 70"/>
          <p:cNvSpPr txBox="1"/>
          <p:nvPr/>
        </p:nvSpPr>
        <p:spPr>
          <a:xfrm>
            <a:off x="3278825" y="446525"/>
            <a:ext cx="2460600" cy="303300"/>
          </a:xfrm>
          <a:prstGeom prst="rect">
            <a:avLst/>
          </a:prstGeom>
          <a:noFill/>
          <a:ln>
            <a:noFill/>
          </a:ln>
        </p:spPr>
        <p:txBody>
          <a:bodyPr anchorCtr="0" anchor="t" bIns="91425" lIns="91425" rIns="91425" tIns="91425">
            <a:noAutofit/>
          </a:bodyPr>
          <a:lstStyle/>
          <a:p>
            <a:pPr lvl="0">
              <a:spcBef>
                <a:spcPts val="0"/>
              </a:spcBef>
              <a:buNone/>
            </a:pPr>
            <a:r>
              <a:rPr lang="en" sz="1200" u="sng"/>
              <a:t>Keystone Species:</a:t>
            </a:r>
          </a:p>
        </p:txBody>
      </p:sp>
      <p:sp>
        <p:nvSpPr>
          <p:cNvPr id="71" name="Shape 71"/>
          <p:cNvSpPr txBox="1"/>
          <p:nvPr/>
        </p:nvSpPr>
        <p:spPr>
          <a:xfrm>
            <a:off x="2858176" y="992975"/>
            <a:ext cx="1901399" cy="1011000"/>
          </a:xfrm>
          <a:prstGeom prst="rect">
            <a:avLst/>
          </a:prstGeom>
          <a:noFill/>
          <a:ln>
            <a:noFill/>
          </a:ln>
        </p:spPr>
        <p:txBody>
          <a:bodyPr anchorCtr="0" anchor="t" bIns="91425" lIns="91425" rIns="91425" tIns="91425">
            <a:noAutofit/>
          </a:bodyPr>
          <a:lstStyle/>
          <a:p>
            <a:pPr indent="-279400" lvl="0" marL="457200">
              <a:spcBef>
                <a:spcPts val="0"/>
              </a:spcBef>
              <a:buSzPct val="100000"/>
              <a:buAutoNum type="arabicPeriod"/>
            </a:pPr>
            <a:r>
              <a:rPr lang="en" sz="800"/>
              <a:t>Biome:_Temperate Forest</a:t>
            </a:r>
          </a:p>
          <a:p>
            <a:pPr indent="-279400" lvl="0" marL="457200">
              <a:spcBef>
                <a:spcPts val="0"/>
              </a:spcBef>
              <a:buSzPct val="100000"/>
              <a:buAutoNum type="arabicPeriod"/>
            </a:pPr>
            <a:r>
              <a:rPr lang="en" sz="800"/>
              <a:t>Keystone Species:_______</a:t>
            </a:r>
          </a:p>
          <a:p>
            <a:pPr indent="-279400" lvl="0" marL="457200">
              <a:spcBef>
                <a:spcPts val="0"/>
              </a:spcBef>
              <a:buSzPct val="100000"/>
              <a:buAutoNum type="arabicPeriod"/>
            </a:pPr>
            <a:r>
              <a:rPr lang="en" sz="800"/>
              <a:t>Why is it so important?</a:t>
            </a:r>
          </a:p>
        </p:txBody>
      </p:sp>
      <p:sp>
        <p:nvSpPr>
          <p:cNvPr id="72" name="Shape 72"/>
          <p:cNvSpPr txBox="1"/>
          <p:nvPr/>
        </p:nvSpPr>
        <p:spPr>
          <a:xfrm>
            <a:off x="4623626" y="992975"/>
            <a:ext cx="1901400" cy="1011000"/>
          </a:xfrm>
          <a:prstGeom prst="rect">
            <a:avLst/>
          </a:prstGeom>
          <a:noFill/>
          <a:ln>
            <a:noFill/>
          </a:ln>
        </p:spPr>
        <p:txBody>
          <a:bodyPr anchorCtr="0" anchor="t" bIns="91425" lIns="91425" rIns="91425" tIns="91425">
            <a:noAutofit/>
          </a:bodyPr>
          <a:lstStyle/>
          <a:p>
            <a:pPr indent="-279400" lvl="0" marL="457200" rtl="0">
              <a:spcBef>
                <a:spcPts val="0"/>
              </a:spcBef>
              <a:buSzPct val="100000"/>
              <a:buAutoNum type="arabicPeriod"/>
            </a:pPr>
            <a:r>
              <a:rPr lang="en" sz="800"/>
              <a:t>Biome: Desert_</a:t>
            </a:r>
          </a:p>
          <a:p>
            <a:pPr indent="-279400" lvl="0" marL="457200" rtl="0">
              <a:spcBef>
                <a:spcPts val="0"/>
              </a:spcBef>
              <a:buSzPct val="100000"/>
              <a:buAutoNum type="arabicPeriod"/>
            </a:pPr>
            <a:r>
              <a:rPr lang="en" sz="800"/>
              <a:t>Keystone Species:_______</a:t>
            </a:r>
          </a:p>
          <a:p>
            <a:pPr indent="-279400" lvl="0" marL="457200" rtl="0">
              <a:spcBef>
                <a:spcPts val="0"/>
              </a:spcBef>
              <a:buSzPct val="100000"/>
              <a:buAutoNum type="arabicPeriod"/>
            </a:pPr>
            <a:r>
              <a:rPr lang="en" sz="800"/>
              <a:t>Why is it so important?</a:t>
            </a:r>
          </a:p>
        </p:txBody>
      </p:sp>
      <p:sp>
        <p:nvSpPr>
          <p:cNvPr id="73" name="Shape 73"/>
          <p:cNvSpPr txBox="1"/>
          <p:nvPr/>
        </p:nvSpPr>
        <p:spPr>
          <a:xfrm>
            <a:off x="2890351" y="2142450"/>
            <a:ext cx="1901399" cy="1011000"/>
          </a:xfrm>
          <a:prstGeom prst="rect">
            <a:avLst/>
          </a:prstGeom>
          <a:noFill/>
          <a:ln>
            <a:noFill/>
          </a:ln>
        </p:spPr>
        <p:txBody>
          <a:bodyPr anchorCtr="0" anchor="t" bIns="91425" lIns="91425" rIns="91425" tIns="91425">
            <a:noAutofit/>
          </a:bodyPr>
          <a:lstStyle/>
          <a:p>
            <a:pPr indent="-279400" lvl="0" marL="457200" rtl="0">
              <a:spcBef>
                <a:spcPts val="0"/>
              </a:spcBef>
              <a:buSzPct val="100000"/>
              <a:buAutoNum type="arabicPeriod"/>
            </a:pPr>
            <a:r>
              <a:rPr lang="en" sz="800"/>
              <a:t>Biome:Tide Pools &amp; Coral Reef</a:t>
            </a:r>
          </a:p>
          <a:p>
            <a:pPr indent="-279400" lvl="0" marL="457200" rtl="0">
              <a:spcBef>
                <a:spcPts val="0"/>
              </a:spcBef>
              <a:buSzPct val="100000"/>
              <a:buAutoNum type="arabicPeriod"/>
            </a:pPr>
            <a:r>
              <a:rPr lang="en" sz="800"/>
              <a:t>Keystone Species:_______</a:t>
            </a:r>
          </a:p>
          <a:p>
            <a:pPr indent="-279400" lvl="0" marL="457200" rtl="0">
              <a:spcBef>
                <a:spcPts val="0"/>
              </a:spcBef>
              <a:buSzPct val="100000"/>
              <a:buAutoNum type="arabicPeriod"/>
            </a:pPr>
            <a:r>
              <a:rPr lang="en" sz="800"/>
              <a:t>Why is it so important?</a:t>
            </a:r>
          </a:p>
        </p:txBody>
      </p:sp>
      <p:sp>
        <p:nvSpPr>
          <p:cNvPr id="74" name="Shape 74"/>
          <p:cNvSpPr txBox="1"/>
          <p:nvPr/>
        </p:nvSpPr>
        <p:spPr>
          <a:xfrm>
            <a:off x="2900851" y="3435500"/>
            <a:ext cx="1901399" cy="1011000"/>
          </a:xfrm>
          <a:prstGeom prst="rect">
            <a:avLst/>
          </a:prstGeom>
          <a:noFill/>
          <a:ln>
            <a:noFill/>
          </a:ln>
        </p:spPr>
        <p:txBody>
          <a:bodyPr anchorCtr="0" anchor="t" bIns="91425" lIns="91425" rIns="91425" tIns="91425">
            <a:noAutofit/>
          </a:bodyPr>
          <a:lstStyle/>
          <a:p>
            <a:pPr indent="-279400" lvl="0" marL="457200" rtl="0">
              <a:spcBef>
                <a:spcPts val="0"/>
              </a:spcBef>
              <a:buSzPct val="100000"/>
              <a:buAutoNum type="arabicPeriod"/>
            </a:pPr>
            <a:r>
              <a:rPr lang="en" sz="800"/>
              <a:t>Biome:Savannah </a:t>
            </a:r>
            <a:r>
              <a:rPr lang="en" sz="700"/>
              <a:t>(Grassland)</a:t>
            </a:r>
          </a:p>
          <a:p>
            <a:pPr indent="-279400" lvl="0" marL="457200" rtl="0">
              <a:spcBef>
                <a:spcPts val="0"/>
              </a:spcBef>
              <a:buSzPct val="100000"/>
              <a:buAutoNum type="arabicPeriod"/>
            </a:pPr>
            <a:r>
              <a:rPr lang="en" sz="800"/>
              <a:t>Keystone Species:_______</a:t>
            </a:r>
          </a:p>
          <a:p>
            <a:pPr indent="-279400" lvl="0" marL="457200" rtl="0">
              <a:spcBef>
                <a:spcPts val="0"/>
              </a:spcBef>
              <a:buSzPct val="100000"/>
              <a:buAutoNum type="arabicPeriod"/>
            </a:pPr>
            <a:r>
              <a:rPr lang="en" sz="800"/>
              <a:t>Why is it so important?</a:t>
            </a:r>
          </a:p>
        </p:txBody>
      </p:sp>
      <p:sp>
        <p:nvSpPr>
          <p:cNvPr id="75" name="Shape 75"/>
          <p:cNvSpPr txBox="1"/>
          <p:nvPr/>
        </p:nvSpPr>
        <p:spPr>
          <a:xfrm>
            <a:off x="4652651" y="2138037"/>
            <a:ext cx="1901399" cy="1011000"/>
          </a:xfrm>
          <a:prstGeom prst="rect">
            <a:avLst/>
          </a:prstGeom>
          <a:noFill/>
          <a:ln>
            <a:noFill/>
          </a:ln>
        </p:spPr>
        <p:txBody>
          <a:bodyPr anchorCtr="0" anchor="t" bIns="91425" lIns="91425" rIns="91425" tIns="91425">
            <a:noAutofit/>
          </a:bodyPr>
          <a:lstStyle/>
          <a:p>
            <a:pPr indent="-279400" lvl="0" marL="457200" rtl="0">
              <a:spcBef>
                <a:spcPts val="0"/>
              </a:spcBef>
              <a:buSzPct val="100000"/>
              <a:buAutoNum type="arabicPeriod"/>
            </a:pPr>
            <a:r>
              <a:rPr lang="en" sz="800"/>
              <a:t>Biome: Kelp Forest</a:t>
            </a:r>
          </a:p>
          <a:p>
            <a:pPr indent="-279400" lvl="0" marL="457200" rtl="0">
              <a:spcBef>
                <a:spcPts val="0"/>
              </a:spcBef>
              <a:buSzPct val="100000"/>
              <a:buAutoNum type="arabicPeriod"/>
            </a:pPr>
            <a:r>
              <a:rPr lang="en" sz="800"/>
              <a:t>Keystone Species:_______</a:t>
            </a:r>
          </a:p>
          <a:p>
            <a:pPr indent="-279400" lvl="0" marL="457200" rtl="0">
              <a:spcBef>
                <a:spcPts val="0"/>
              </a:spcBef>
              <a:buSzPct val="100000"/>
              <a:buAutoNum type="arabicPeriod"/>
            </a:pPr>
            <a:r>
              <a:rPr lang="en" sz="800"/>
              <a:t>Why is it so important?</a:t>
            </a:r>
          </a:p>
        </p:txBody>
      </p:sp>
      <p:sp>
        <p:nvSpPr>
          <p:cNvPr id="76" name="Shape 76"/>
          <p:cNvSpPr txBox="1"/>
          <p:nvPr/>
        </p:nvSpPr>
        <p:spPr>
          <a:xfrm>
            <a:off x="4827425" y="3435500"/>
            <a:ext cx="1672500" cy="708600"/>
          </a:xfrm>
          <a:prstGeom prst="rect">
            <a:avLst/>
          </a:prstGeom>
          <a:noFill/>
          <a:ln>
            <a:noFill/>
          </a:ln>
        </p:spPr>
        <p:txBody>
          <a:bodyPr anchorCtr="0" anchor="t" bIns="91425" lIns="91425" rIns="91425" tIns="91425">
            <a:noAutofit/>
          </a:bodyPr>
          <a:lstStyle/>
          <a:p>
            <a:pPr lvl="0">
              <a:spcBef>
                <a:spcPts val="0"/>
              </a:spcBef>
              <a:buNone/>
            </a:pPr>
            <a:r>
              <a:rPr lang="en" sz="1000"/>
              <a:t>Q: </a:t>
            </a:r>
            <a:r>
              <a:rPr lang="en" sz="1000"/>
              <a:t>What impact did the wolves have in Yellowstone national park?</a:t>
            </a:r>
          </a:p>
        </p:txBody>
      </p:sp>
      <p:sp>
        <p:nvSpPr>
          <p:cNvPr id="77" name="Shape 77"/>
          <p:cNvSpPr txBox="1"/>
          <p:nvPr/>
        </p:nvSpPr>
        <p:spPr>
          <a:xfrm>
            <a:off x="6118175" y="59200"/>
            <a:ext cx="443100" cy="305400"/>
          </a:xfrm>
          <a:prstGeom prst="rect">
            <a:avLst/>
          </a:prstGeom>
          <a:noFill/>
          <a:ln>
            <a:noFill/>
          </a:ln>
        </p:spPr>
        <p:txBody>
          <a:bodyPr anchorCtr="0" anchor="t" bIns="91425" lIns="91425" rIns="91425" tIns="91425">
            <a:noAutofit/>
          </a:bodyPr>
          <a:lstStyle/>
          <a:p>
            <a:pPr lvl="0">
              <a:spcBef>
                <a:spcPts val="0"/>
              </a:spcBef>
              <a:buNone/>
            </a:pPr>
            <a:r>
              <a:rPr lang="en"/>
              <a:t>82</a:t>
            </a:r>
          </a:p>
        </p:txBody>
      </p:sp>
      <p:sp>
        <p:nvSpPr>
          <p:cNvPr id="78" name="Shape 78"/>
          <p:cNvSpPr txBox="1"/>
          <p:nvPr/>
        </p:nvSpPr>
        <p:spPr>
          <a:xfrm>
            <a:off x="43200" y="1867825"/>
            <a:ext cx="2607600" cy="1011000"/>
          </a:xfrm>
          <a:prstGeom prst="rect">
            <a:avLst/>
          </a:prstGeom>
          <a:noFill/>
          <a:ln>
            <a:noFill/>
          </a:ln>
        </p:spPr>
        <p:txBody>
          <a:bodyPr anchorCtr="0" anchor="t" bIns="91425" lIns="91425" rIns="91425" tIns="91425">
            <a:noAutofit/>
          </a:bodyPr>
          <a:lstStyle/>
          <a:p>
            <a:pPr lvl="0" rtl="0">
              <a:spcBef>
                <a:spcPts val="0"/>
              </a:spcBef>
              <a:buNone/>
            </a:pPr>
            <a:r>
              <a:rPr lang="en" sz="1800"/>
              <a:t>In each box:</a:t>
            </a:r>
          </a:p>
          <a:p>
            <a:pPr indent="-342900" lvl="0" marL="457200" rtl="0">
              <a:spcBef>
                <a:spcPts val="0"/>
              </a:spcBef>
              <a:buSzPct val="100000"/>
              <a:buAutoNum type="arabicPeriod"/>
            </a:pPr>
            <a:r>
              <a:rPr lang="en" sz="1800"/>
              <a:t>Biome:_________</a:t>
            </a:r>
          </a:p>
          <a:p>
            <a:pPr indent="-342900" lvl="0" marL="457200" rtl="0">
              <a:spcBef>
                <a:spcPts val="0"/>
              </a:spcBef>
              <a:buSzPct val="100000"/>
              <a:buAutoNum type="arabicPeriod"/>
            </a:pPr>
            <a:r>
              <a:rPr lang="en" sz="1800"/>
              <a:t>Keystone Species:_______</a:t>
            </a:r>
          </a:p>
          <a:p>
            <a:pPr indent="-342900" lvl="0" marL="457200" rtl="0">
              <a:spcBef>
                <a:spcPts val="0"/>
              </a:spcBef>
              <a:buSzPct val="100000"/>
              <a:buAutoNum type="arabicPeriod"/>
            </a:pPr>
            <a:r>
              <a:rPr lang="en" sz="1800"/>
              <a:t>Why is it so important?</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03" name="Shape 203"/>
        <p:cNvGrpSpPr/>
        <p:nvPr/>
      </p:nvGrpSpPr>
      <p:grpSpPr>
        <a:xfrm>
          <a:off x="0" y="0"/>
          <a:ext cx="0" cy="0"/>
          <a:chOff x="0" y="0"/>
          <a:chExt cx="0" cy="0"/>
        </a:xfrm>
      </p:grpSpPr>
      <p:sp>
        <p:nvSpPr>
          <p:cNvPr id="204" name="Shape 204"/>
          <p:cNvSpPr txBox="1"/>
          <p:nvPr>
            <p:ph type="title"/>
          </p:nvPr>
        </p:nvSpPr>
        <p:spPr>
          <a:xfrm>
            <a:off x="239000" y="29325"/>
            <a:ext cx="8520600" cy="801000"/>
          </a:xfrm>
          <a:prstGeom prst="rect">
            <a:avLst/>
          </a:prstGeom>
        </p:spPr>
        <p:txBody>
          <a:bodyPr anchorCtr="0" anchor="t" bIns="91425" lIns="91425" rIns="91425" tIns="91425">
            <a:noAutofit/>
          </a:bodyPr>
          <a:lstStyle/>
          <a:p>
            <a:pPr lvl="0">
              <a:spcBef>
                <a:spcPts val="0"/>
              </a:spcBef>
              <a:buNone/>
            </a:pPr>
            <a:r>
              <a:rPr lang="en"/>
              <a:t>After: Ecology menu time</a:t>
            </a:r>
          </a:p>
        </p:txBody>
      </p:sp>
      <p:sp>
        <p:nvSpPr>
          <p:cNvPr id="205" name="Shape 205"/>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spcBef>
                <a:spcPts val="0"/>
              </a:spcBef>
              <a:buNone/>
            </a:pPr>
            <a:r>
              <a:rPr lang="en"/>
              <a:t>4:30min</a:t>
            </a:r>
          </a:p>
        </p:txBody>
      </p:sp>
      <p:sp>
        <p:nvSpPr>
          <p:cNvPr descr="If you likes How Wolves Change Rivers, check out How Whales Change Climate: https://www.youtube.com/watch?v=M18HxXve3CM  For more from George Monbiot, visit http://www.monbiot.com/ and for more on &quot;rewilding&quot; visit http://bit.ly/1hKGemK and/or check out George Monbiot's book Feral: rewilding the land, the sea and human life: http://amzn.to/1fjgirx  NOTE: There are &quot;elk&quot; pictured in this video when the narrator is referring to &quot;deer.&quot; This is because the narrator is British and the British word for &quot;elk&quot; is &quot;red deer&quot; or &quot;deer&quot; for short. The scientific report this is based on refers to elk so we wanted to be accurate with the truth of the story.  &quot;When we try to pick out anything by itself, we find it hitched to everything else in the Universe.&quot; - John Muir  When wolves were reintroduced to Yellowstone National Park in the United States after being absent nearly 70 years, the most remarkable &quot;trophic cascade&quot; occurred. What is a trophic cascade and how exactly do wolves change rivers? George Monbiot explains in this movie remix.   Narration from TED: &quot;For more wonder, rewild the world&quot; by George Monbiot. Watch the full talk, here: http://bit.ly/N3m62h  B-Roll Credits: &quot;Greater Yellowstone Coalition - Wolves&quot; (http://bit.ly/1lK4LaT) &quot;Wolf Mountain&quot; (http://bit.ly/1hgi6JE) &quot;Primodial - Yellowstone&quot; (https://vimeo.com/77097538) &quot;Timelapse: Yellowstone National Park&quot; (http://bit.ly/1kF5axc) &quot;Yellowstone&quot; (http://bit.ly/1bPI6DM) &quot;Howling Wolves - Heulende Wölfe&quot; (http://bit.ly/1c2Oidv) &quot;Fooled by Nature: Beaver Dams&quot; (http://bit.ly/NGgQSU)   Music Credits: &quot;Unfoldment, Revealment, Evolution, Exposition, Integration, Arson&quot; by Chris Zabriskie (http://bit.ly/1c2uckW)  This video was edited by Steve Agnos with editorial assistance from Chris Agnos (who also conceived the idea for the video) the brothers behind Sustainable Man. For more from Steve Agnos visit https://vimeo.com/steveagnos or https://vimeo.com/thesustainableman  For any concerns or questions, you may contact us at http://sustainableman.org/contact/  FAIR USE NOTICE: This video may contain copyrighted material. Such material is made available for educational purposes only. This constitutes a 'fair use' of any such copyrighted material as provided for in Title 17 U.S.C. section 106A-117 of the US Copyright Law." id="206" name="Shape 206" title="How Wolves Change Rivers">
            <a:hlinkClick r:id="rId3"/>
          </p:cNvPr>
          <p:cNvSpPr/>
          <p:nvPr/>
        </p:nvSpPr>
        <p:spPr>
          <a:xfrm>
            <a:off x="3492350" y="752600"/>
            <a:ext cx="5626200" cy="4219650"/>
          </a:xfrm>
          <a:prstGeom prst="rect">
            <a:avLst/>
          </a:prstGeom>
          <a:blipFill>
            <a:blip r:embed="rId4">
              <a:alphaModFix/>
            </a:blip>
            <a:stretch>
              <a:fillRect/>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sp>
        <p:nvSpPr>
          <p:cNvPr id="211" name="Shape 211"/>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a:t>That’s all, folks!</a:t>
            </a:r>
          </a:p>
        </p:txBody>
      </p:sp>
      <p:sp>
        <p:nvSpPr>
          <p:cNvPr id="212" name="Shape 212"/>
          <p:cNvSpPr txBox="1"/>
          <p:nvPr>
            <p:ph idx="1" type="body"/>
          </p:nvPr>
        </p:nvSpPr>
        <p:spPr>
          <a:xfrm>
            <a:off x="311700" y="981575"/>
            <a:ext cx="8520600" cy="3340200"/>
          </a:xfrm>
          <a:prstGeom prst="rect">
            <a:avLst/>
          </a:prstGeom>
        </p:spPr>
        <p:txBody>
          <a:bodyPr anchorCtr="0" anchor="t" bIns="91425" lIns="91425" rIns="91425" tIns="91425">
            <a:noAutofit/>
          </a:bodyPr>
          <a:lstStyle/>
          <a:p>
            <a:pPr lvl="0">
              <a:spcBef>
                <a:spcPts val="0"/>
              </a:spcBef>
              <a:buNone/>
            </a:pPr>
            <a:r>
              <a:rPr lang="en"/>
              <a:t>Not you know what a keystone species is and why they’re so important to their habitat, ecosystem &amp; biome- even if we humans don’t realize how they’re important- the biome is in balance.</a:t>
            </a:r>
          </a:p>
        </p:txBody>
      </p:sp>
      <p:pic>
        <p:nvPicPr>
          <p:cNvPr descr="77" id="213" name="Shape 213"/>
          <p:cNvPicPr preferRelativeResize="0"/>
          <p:nvPr/>
        </p:nvPicPr>
        <p:blipFill>
          <a:blip r:embed="rId3">
            <a:alphaModFix/>
          </a:blip>
          <a:stretch>
            <a:fillRect/>
          </a:stretch>
        </p:blipFill>
        <p:spPr>
          <a:xfrm>
            <a:off x="1927700" y="2057775"/>
            <a:ext cx="5288600" cy="29326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id="218" name="Shape 218"/>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a:t>P1 Exit Ticket</a:t>
            </a:r>
          </a:p>
        </p:txBody>
      </p:sp>
      <p:sp>
        <p:nvSpPr>
          <p:cNvPr id="219" name="Shape 219"/>
          <p:cNvSpPr txBox="1"/>
          <p:nvPr>
            <p:ph idx="1" type="body"/>
          </p:nvPr>
        </p:nvSpPr>
        <p:spPr>
          <a:xfrm>
            <a:off x="311700" y="1228675"/>
            <a:ext cx="8520600" cy="3340200"/>
          </a:xfrm>
          <a:prstGeom prst="rect">
            <a:avLst/>
          </a:prstGeom>
        </p:spPr>
        <p:txBody>
          <a:bodyPr anchorCtr="0" anchor="t" bIns="91425" lIns="91425" rIns="91425" tIns="91425">
            <a:noAutofit/>
          </a:bodyPr>
          <a:lstStyle/>
          <a:p>
            <a:pPr indent="-381000" lvl="0" marL="457200" rtl="0">
              <a:spcBef>
                <a:spcPts val="0"/>
              </a:spcBef>
              <a:buSzPct val="100000"/>
              <a:buAutoNum type="arabicPeriod"/>
            </a:pPr>
            <a:r>
              <a:rPr lang="en" sz="2400"/>
              <a:t>How was a lack of wolves affecting the tree population in Yellowstone National Park?</a:t>
            </a:r>
          </a:p>
          <a:p>
            <a:pPr indent="-381000" lvl="0" marL="457200" rtl="0">
              <a:spcBef>
                <a:spcPts val="0"/>
              </a:spcBef>
              <a:buSzPct val="100000"/>
              <a:buAutoNum type="arabicPeriod"/>
            </a:pPr>
            <a:r>
              <a:rPr lang="en" sz="2400"/>
              <a:t>Give one example of a keystone species and how it maintains balance in its biome.</a:t>
            </a:r>
          </a:p>
          <a:p>
            <a:pPr indent="-381000" lvl="0" marL="457200">
              <a:spcBef>
                <a:spcPts val="0"/>
              </a:spcBef>
              <a:buSzPct val="100000"/>
              <a:buAutoNum type="arabicPeriod"/>
            </a:pPr>
            <a:r>
              <a:rPr lang="en" sz="2400"/>
              <a:t>How is a </a:t>
            </a:r>
            <a:r>
              <a:rPr lang="en" sz="2400" u="sng"/>
              <a:t>keystone species</a:t>
            </a:r>
            <a:r>
              <a:rPr lang="en" sz="2400"/>
              <a:t> the “glue” that holds everyone who lives in its biome together?</a:t>
            </a:r>
          </a:p>
          <a:p>
            <a:pPr lvl="0">
              <a:spcBef>
                <a:spcPts val="0"/>
              </a:spcBef>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82" name="Shape 82"/>
        <p:cNvGrpSpPr/>
        <p:nvPr/>
      </p:nvGrpSpPr>
      <p:grpSpPr>
        <a:xfrm>
          <a:off x="0" y="0"/>
          <a:ext cx="0" cy="0"/>
          <a:chOff x="0" y="0"/>
          <a:chExt cx="0" cy="0"/>
        </a:xfrm>
      </p:grpSpPr>
      <p:sp>
        <p:nvSpPr>
          <p:cNvPr id="83" name="Shape 83"/>
          <p:cNvSpPr txBox="1"/>
          <p:nvPr>
            <p:ph type="title"/>
          </p:nvPr>
        </p:nvSpPr>
        <p:spPr>
          <a:xfrm>
            <a:off x="83800" y="292850"/>
            <a:ext cx="8980200" cy="1354500"/>
          </a:xfrm>
          <a:prstGeom prst="rect">
            <a:avLst/>
          </a:prstGeom>
        </p:spPr>
        <p:txBody>
          <a:bodyPr anchorCtr="0" anchor="t" bIns="91425" lIns="91425" rIns="91425" tIns="91425">
            <a:noAutofit/>
          </a:bodyPr>
          <a:lstStyle/>
          <a:p>
            <a:pPr lvl="0">
              <a:spcBef>
                <a:spcPts val="0"/>
              </a:spcBef>
              <a:buNone/>
            </a:pPr>
            <a:r>
              <a:rPr lang="en"/>
              <a:t>You try: You are are ecosystem. What is your </a:t>
            </a:r>
            <a:r>
              <a:rPr lang="en" u="sng"/>
              <a:t>Keystone Species</a:t>
            </a:r>
            <a:r>
              <a:rPr lang="en"/>
              <a:t>?</a:t>
            </a:r>
          </a:p>
        </p:txBody>
      </p:sp>
      <p:sp>
        <p:nvSpPr>
          <p:cNvPr id="84" name="Shape 84"/>
          <p:cNvSpPr txBox="1"/>
          <p:nvPr>
            <p:ph idx="1" type="body"/>
          </p:nvPr>
        </p:nvSpPr>
        <p:spPr>
          <a:xfrm>
            <a:off x="285675" y="1647425"/>
            <a:ext cx="8778300" cy="2693700"/>
          </a:xfrm>
          <a:prstGeom prst="rect">
            <a:avLst/>
          </a:prstGeom>
        </p:spPr>
        <p:txBody>
          <a:bodyPr anchorCtr="0" anchor="t" bIns="91425" lIns="91425" rIns="91425" tIns="91425">
            <a:noAutofit/>
          </a:bodyPr>
          <a:lstStyle/>
          <a:p>
            <a:pPr lvl="0">
              <a:spcBef>
                <a:spcPts val="0"/>
              </a:spcBef>
              <a:buNone/>
            </a:pPr>
            <a:r>
              <a:rPr lang="en"/>
              <a:t>5 blocks per bag, Groups of 3-5 (table behind/in front of you)</a:t>
            </a:r>
          </a:p>
          <a:p>
            <a:pPr lvl="0">
              <a:spcBef>
                <a:spcPts val="0"/>
              </a:spcBef>
              <a:buNone/>
            </a:pPr>
            <a:r>
              <a:rPr lang="en"/>
              <a:t>Set them up so that they stand up as an arch on their own</a:t>
            </a:r>
          </a:p>
          <a:p>
            <a:pPr lvl="0">
              <a:spcBef>
                <a:spcPts val="0"/>
              </a:spcBef>
              <a:buNone/>
            </a:pPr>
            <a:r>
              <a:rPr lang="en"/>
              <a:t>Put the single keystone species for your biome at the top!</a:t>
            </a:r>
          </a:p>
          <a:p>
            <a:pPr lvl="0">
              <a:spcBef>
                <a:spcPts val="0"/>
              </a:spcBef>
              <a:buNone/>
            </a:pPr>
            <a:r>
              <a:rPr lang="en"/>
              <a:t>Use as many hands as you need to make yourselves a stable ecosystem that can support itself!</a:t>
            </a:r>
          </a:p>
          <a:p>
            <a:pPr lvl="0">
              <a:spcBef>
                <a:spcPts val="0"/>
              </a:spcBef>
              <a:buNone/>
            </a:pPr>
            <a:r>
              <a:rPr lang="en"/>
              <a:t>Optional: Then take your notebook and visit each arch.  Write the biome name next to its keystone species if it’s on your paper.</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 name="Shape 88"/>
        <p:cNvGrpSpPr/>
        <p:nvPr/>
      </p:nvGrpSpPr>
      <p:grpSpPr>
        <a:xfrm>
          <a:off x="0" y="0"/>
          <a:ext cx="0" cy="0"/>
          <a:chOff x="0" y="0"/>
          <a:chExt cx="0" cy="0"/>
        </a:xfrm>
      </p:grpSpPr>
      <p:sp>
        <p:nvSpPr>
          <p:cNvPr id="89" name="Shape 89"/>
          <p:cNvSpPr txBox="1"/>
          <p:nvPr>
            <p:ph type="title"/>
          </p:nvPr>
        </p:nvSpPr>
        <p:spPr>
          <a:xfrm>
            <a:off x="89675" y="107825"/>
            <a:ext cx="8520600" cy="801000"/>
          </a:xfrm>
          <a:prstGeom prst="rect">
            <a:avLst/>
          </a:prstGeom>
        </p:spPr>
        <p:txBody>
          <a:bodyPr anchorCtr="0" anchor="t" bIns="91425" lIns="91425" rIns="91425" tIns="91425">
            <a:noAutofit/>
          </a:bodyPr>
          <a:lstStyle/>
          <a:p>
            <a:pPr lvl="0">
              <a:spcBef>
                <a:spcPts val="0"/>
              </a:spcBef>
              <a:buNone/>
            </a:pPr>
            <a:r>
              <a:rPr lang="en"/>
              <a:t>“Keystone species”</a:t>
            </a:r>
          </a:p>
        </p:txBody>
      </p:sp>
      <p:sp>
        <p:nvSpPr>
          <p:cNvPr id="90" name="Shape 90"/>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spcBef>
                <a:spcPts val="0"/>
              </a:spcBef>
              <a:buNone/>
            </a:pPr>
            <a:r>
              <a:t/>
            </a:r>
            <a:endParaRPr/>
          </a:p>
          <a:p>
            <a:pPr lvl="0">
              <a:spcBef>
                <a:spcPts val="0"/>
              </a:spcBef>
              <a:buNone/>
            </a:pPr>
            <a:r>
              <a:rPr lang="en"/>
              <a:t>Watch to</a:t>
            </a:r>
          </a:p>
          <a:p>
            <a:pPr lvl="0">
              <a:spcBef>
                <a:spcPts val="0"/>
              </a:spcBef>
              <a:buNone/>
            </a:pPr>
            <a:r>
              <a:rPr lang="en"/>
              <a:t>8:45</a:t>
            </a:r>
          </a:p>
        </p:txBody>
      </p:sp>
      <p:sp>
        <p:nvSpPr>
          <p:cNvPr descr="The short film opens with two questions: “So what determines how many species live in a given place? Or how many individuals of the species can live somewhere?”   The research that provided answers to these questions was set in motion by key experiments by ecologists Robert Paine and James Estes. Robert Paine’s starfish exclusion experiments on the coast of Washington state showed that removing starfish from this marine ecosystem has a big impact on the population sizes of other species, establishing the starfish as a keystone species. James Estes and colleague John Palmisano discovered that the kelp forest ecosystems of the North Pacific are regulated by the presence or absence of sea otters, which feed on sea urchins that consume kelp. These direct and indirect effects of sea otters on other species describe a trophic cascade. These early studies were the inspiration for hundreds of investigations on other keystone species and trophic cascades, as well as ongoing studies into the regulation of population sizes and species numbers." id="91" name="Shape 91" title="Some Animals Are More Equal than Others: Keystone Species and Trophic Cascades">
            <a:hlinkClick r:id="rId3"/>
          </p:cNvPr>
          <p:cNvSpPr/>
          <p:nvPr/>
        </p:nvSpPr>
        <p:spPr>
          <a:xfrm>
            <a:off x="1599575" y="801175"/>
            <a:ext cx="5789792" cy="4342325"/>
          </a:xfrm>
          <a:prstGeom prst="rect">
            <a:avLst/>
          </a:prstGeom>
          <a:blipFill>
            <a:blip r:embed="rId4">
              <a:alphaModFix/>
            </a:blip>
            <a:stretch>
              <a:fillRect/>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 name="Shape 95"/>
        <p:cNvGrpSpPr/>
        <p:nvPr/>
      </p:nvGrpSpPr>
      <p:grpSpPr>
        <a:xfrm>
          <a:off x="0" y="0"/>
          <a:ext cx="0" cy="0"/>
          <a:chOff x="0" y="0"/>
          <a:chExt cx="0" cy="0"/>
        </a:xfrm>
      </p:grpSpPr>
      <p:sp>
        <p:nvSpPr>
          <p:cNvPr id="96" name="Shape 96"/>
          <p:cNvSpPr txBox="1"/>
          <p:nvPr>
            <p:ph type="title"/>
          </p:nvPr>
        </p:nvSpPr>
        <p:spPr>
          <a:xfrm>
            <a:off x="311700" y="0"/>
            <a:ext cx="8520600" cy="638400"/>
          </a:xfrm>
          <a:prstGeom prst="rect">
            <a:avLst/>
          </a:prstGeom>
        </p:spPr>
        <p:txBody>
          <a:bodyPr anchorCtr="0" anchor="t" bIns="91425" lIns="91425" rIns="91425" tIns="91425">
            <a:noAutofit/>
          </a:bodyPr>
          <a:lstStyle/>
          <a:p>
            <a:pPr lvl="0" algn="ctr">
              <a:spcBef>
                <a:spcPts val="0"/>
              </a:spcBef>
              <a:buNone/>
            </a:pPr>
            <a:r>
              <a:rPr lang="en"/>
              <a:t>Terrestrial Biomes</a:t>
            </a:r>
          </a:p>
        </p:txBody>
      </p:sp>
      <p:sp>
        <p:nvSpPr>
          <p:cNvPr id="97" name="Shape 97"/>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spcBef>
                <a:spcPts val="0"/>
              </a:spcBef>
              <a:buNone/>
            </a:pPr>
            <a:r>
              <a:t/>
            </a:r>
            <a:endParaRPr/>
          </a:p>
        </p:txBody>
      </p:sp>
      <p:pic>
        <p:nvPicPr>
          <p:cNvPr id="98" name="Shape 98"/>
          <p:cNvPicPr preferRelativeResize="0"/>
          <p:nvPr/>
        </p:nvPicPr>
        <p:blipFill>
          <a:blip r:embed="rId3">
            <a:alphaModFix/>
          </a:blip>
          <a:stretch>
            <a:fillRect/>
          </a:stretch>
        </p:blipFill>
        <p:spPr>
          <a:xfrm>
            <a:off x="1211175" y="646225"/>
            <a:ext cx="6419179" cy="45050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x="0" y="0"/>
          <a:ext cx="0" cy="0"/>
          <a:chOff x="0" y="0"/>
          <a:chExt cx="0" cy="0"/>
        </a:xfrm>
      </p:grpSpPr>
      <p:sp>
        <p:nvSpPr>
          <p:cNvPr id="103" name="Shape 103"/>
          <p:cNvSpPr txBox="1"/>
          <p:nvPr>
            <p:ph type="title"/>
          </p:nvPr>
        </p:nvSpPr>
        <p:spPr>
          <a:xfrm>
            <a:off x="311700" y="292850"/>
            <a:ext cx="1826100" cy="801000"/>
          </a:xfrm>
          <a:prstGeom prst="rect">
            <a:avLst/>
          </a:prstGeom>
        </p:spPr>
        <p:txBody>
          <a:bodyPr anchorCtr="0" anchor="t" bIns="91425" lIns="91425" rIns="91425" tIns="91425">
            <a:noAutofit/>
          </a:bodyPr>
          <a:lstStyle/>
          <a:p>
            <a:pPr lvl="0">
              <a:spcBef>
                <a:spcPts val="0"/>
              </a:spcBef>
              <a:buNone/>
            </a:pPr>
            <a:r>
              <a:rPr lang="en"/>
              <a:t>Aquatic</a:t>
            </a:r>
          </a:p>
          <a:p>
            <a:pPr lvl="0">
              <a:spcBef>
                <a:spcPts val="0"/>
              </a:spcBef>
              <a:buNone/>
            </a:pPr>
            <a:r>
              <a:rPr lang="en"/>
              <a:t>Biomes</a:t>
            </a:r>
          </a:p>
        </p:txBody>
      </p:sp>
      <p:sp>
        <p:nvSpPr>
          <p:cNvPr id="104" name="Shape 104"/>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spcBef>
                <a:spcPts val="0"/>
              </a:spcBef>
              <a:buNone/>
            </a:pPr>
            <a:r>
              <a:t/>
            </a:r>
            <a:endParaRPr/>
          </a:p>
        </p:txBody>
      </p:sp>
      <p:pic>
        <p:nvPicPr>
          <p:cNvPr id="105" name="Shape 105"/>
          <p:cNvPicPr preferRelativeResize="0"/>
          <p:nvPr/>
        </p:nvPicPr>
        <p:blipFill>
          <a:blip r:embed="rId3">
            <a:alphaModFix/>
          </a:blip>
          <a:stretch>
            <a:fillRect/>
          </a:stretch>
        </p:blipFill>
        <p:spPr>
          <a:xfrm>
            <a:off x="1996936" y="0"/>
            <a:ext cx="6521078"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 name="Shape 109"/>
        <p:cNvGrpSpPr/>
        <p:nvPr/>
      </p:nvGrpSpPr>
      <p:grpSpPr>
        <a:xfrm>
          <a:off x="0" y="0"/>
          <a:ext cx="0" cy="0"/>
          <a:chOff x="0" y="0"/>
          <a:chExt cx="0" cy="0"/>
        </a:xfrm>
      </p:grpSpPr>
      <p:sp>
        <p:nvSpPr>
          <p:cNvPr id="110" name="Shape 110"/>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a:t>What is a </a:t>
            </a:r>
            <a:r>
              <a:rPr lang="en" u="sng"/>
              <a:t>Keystone species</a:t>
            </a:r>
            <a:r>
              <a:rPr lang="en"/>
              <a:t>?</a:t>
            </a:r>
          </a:p>
        </p:txBody>
      </p:sp>
      <p:sp>
        <p:nvSpPr>
          <p:cNvPr id="111" name="Shape 111"/>
          <p:cNvSpPr txBox="1"/>
          <p:nvPr>
            <p:ph idx="1" type="body"/>
          </p:nvPr>
        </p:nvSpPr>
        <p:spPr>
          <a:xfrm>
            <a:off x="311700" y="1228675"/>
            <a:ext cx="6599700" cy="3340200"/>
          </a:xfrm>
          <a:prstGeom prst="rect">
            <a:avLst/>
          </a:prstGeom>
        </p:spPr>
        <p:txBody>
          <a:bodyPr anchorCtr="0" anchor="t" bIns="91425" lIns="91425" rIns="91425" tIns="91425">
            <a:noAutofit/>
          </a:bodyPr>
          <a:lstStyle/>
          <a:p>
            <a:pPr lvl="0">
              <a:spcBef>
                <a:spcPts val="0"/>
              </a:spcBef>
              <a:buNone/>
            </a:pPr>
            <a:r>
              <a:rPr lang="en">
                <a:solidFill>
                  <a:srgbClr val="000000"/>
                </a:solidFill>
                <a:highlight>
                  <a:srgbClr val="FFFFFF"/>
                </a:highlight>
                <a:latin typeface="Arial"/>
                <a:ea typeface="Arial"/>
                <a:cs typeface="Arial"/>
                <a:sym typeface="Arial"/>
              </a:rPr>
              <a:t>A keystone species is a plant or animal that plays a unique and crucial role in the way an ecosystem functions. Without keystone species, the ecosystem would be dramatically different or cease to exist altogether.</a:t>
            </a:r>
          </a:p>
          <a:p>
            <a:pPr lvl="0">
              <a:spcBef>
                <a:spcPts val="0"/>
              </a:spcBef>
              <a:buNone/>
            </a:pPr>
            <a:r>
              <a:rPr lang="en">
                <a:solidFill>
                  <a:srgbClr val="000000"/>
                </a:solidFill>
                <a:highlight>
                  <a:srgbClr val="FFFFFF"/>
                </a:highlight>
                <a:latin typeface="Arial"/>
                <a:ea typeface="Arial"/>
                <a:cs typeface="Arial"/>
                <a:sym typeface="Arial"/>
              </a:rPr>
              <a:t>A keystone species' disappearance would start a </a:t>
            </a:r>
            <a:r>
              <a:rPr i="1" lang="en">
                <a:solidFill>
                  <a:srgbClr val="000000"/>
                </a:solidFill>
                <a:highlight>
                  <a:srgbClr val="FFFFFF"/>
                </a:highlight>
                <a:latin typeface="Arial"/>
                <a:ea typeface="Arial"/>
                <a:cs typeface="Arial"/>
                <a:sym typeface="Arial"/>
              </a:rPr>
              <a:t>domino effect</a:t>
            </a:r>
            <a:r>
              <a:rPr lang="en">
                <a:solidFill>
                  <a:srgbClr val="000000"/>
                </a:solidFill>
                <a:highlight>
                  <a:srgbClr val="FFFFFF"/>
                </a:highlight>
                <a:latin typeface="Arial"/>
                <a:ea typeface="Arial"/>
                <a:cs typeface="Arial"/>
                <a:sym typeface="Arial"/>
              </a:rPr>
              <a:t>. Other species in the habitat would also disappear and become extinct, too. The keystone species' disappearance could affect other species that rely on it for survival (in any way- predation, </a:t>
            </a:r>
            <a:r>
              <a:rPr lang="en" u="sng">
                <a:solidFill>
                  <a:srgbClr val="000000"/>
                </a:solidFill>
                <a:highlight>
                  <a:srgbClr val="FFFFFF"/>
                </a:highlight>
                <a:latin typeface="Arial"/>
                <a:ea typeface="Arial"/>
                <a:cs typeface="Arial"/>
                <a:sym typeface="Arial"/>
              </a:rPr>
              <a:t>mutualism</a:t>
            </a:r>
            <a:r>
              <a:rPr lang="en">
                <a:solidFill>
                  <a:srgbClr val="000000"/>
                </a:solidFill>
                <a:highlight>
                  <a:srgbClr val="FFFFFF"/>
                </a:highlight>
                <a:latin typeface="Arial"/>
                <a:ea typeface="Arial"/>
                <a:cs typeface="Arial"/>
                <a:sym typeface="Arial"/>
              </a:rPr>
              <a:t>, </a:t>
            </a:r>
            <a:r>
              <a:rPr lang="en" u="sng">
                <a:solidFill>
                  <a:srgbClr val="000000"/>
                </a:solidFill>
                <a:highlight>
                  <a:srgbClr val="FFFFFF"/>
                </a:highlight>
                <a:latin typeface="Arial"/>
                <a:ea typeface="Arial"/>
                <a:cs typeface="Arial"/>
                <a:sym typeface="Arial"/>
              </a:rPr>
              <a:t>commensalism</a:t>
            </a:r>
            <a:r>
              <a:rPr lang="en">
                <a:solidFill>
                  <a:srgbClr val="000000"/>
                </a:solidFill>
                <a:highlight>
                  <a:srgbClr val="FFFFFF"/>
                </a:highlight>
                <a:latin typeface="Arial"/>
                <a:ea typeface="Arial"/>
                <a:cs typeface="Arial"/>
                <a:sym typeface="Arial"/>
              </a:rPr>
              <a:t>, and even </a:t>
            </a:r>
            <a:r>
              <a:rPr lang="en" u="sng">
                <a:solidFill>
                  <a:srgbClr val="000000"/>
                </a:solidFill>
                <a:highlight>
                  <a:srgbClr val="FFFFFF"/>
                </a:highlight>
                <a:latin typeface="Arial"/>
                <a:ea typeface="Arial"/>
                <a:cs typeface="Arial"/>
                <a:sym typeface="Arial"/>
              </a:rPr>
              <a:t>parasitism</a:t>
            </a:r>
            <a:r>
              <a:rPr lang="en">
                <a:solidFill>
                  <a:srgbClr val="000000"/>
                </a:solidFill>
                <a:highlight>
                  <a:srgbClr val="FFFFFF"/>
                </a:highlight>
                <a:latin typeface="Arial"/>
                <a:ea typeface="Arial"/>
                <a:cs typeface="Arial"/>
                <a:sym typeface="Arial"/>
              </a:rPr>
              <a:t>).</a:t>
            </a:r>
          </a:p>
        </p:txBody>
      </p:sp>
      <p:pic>
        <p:nvPicPr>
          <p:cNvPr descr="Domino.gif~c200" id="112" name="Shape 112"/>
          <p:cNvPicPr preferRelativeResize="0"/>
          <p:nvPr/>
        </p:nvPicPr>
        <p:blipFill>
          <a:blip r:embed="rId3">
            <a:alphaModFix/>
          </a:blip>
          <a:stretch>
            <a:fillRect/>
          </a:stretch>
        </p:blipFill>
        <p:spPr>
          <a:xfrm>
            <a:off x="6911400" y="1489225"/>
            <a:ext cx="2163475" cy="2163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 name="Shape 116"/>
        <p:cNvGrpSpPr/>
        <p:nvPr/>
      </p:nvGrpSpPr>
      <p:grpSpPr>
        <a:xfrm>
          <a:off x="0" y="0"/>
          <a:ext cx="0" cy="0"/>
          <a:chOff x="0" y="0"/>
          <a:chExt cx="0" cy="0"/>
        </a:xfrm>
      </p:grpSpPr>
      <p:sp>
        <p:nvSpPr>
          <p:cNvPr id="117" name="Shape 117"/>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a:t>Mountain Lion (temperate Forest)</a:t>
            </a:r>
          </a:p>
        </p:txBody>
      </p:sp>
      <p:sp>
        <p:nvSpPr>
          <p:cNvPr id="118" name="Shape 118"/>
          <p:cNvSpPr txBox="1"/>
          <p:nvPr>
            <p:ph idx="1" type="body"/>
          </p:nvPr>
        </p:nvSpPr>
        <p:spPr>
          <a:xfrm>
            <a:off x="0" y="969375"/>
            <a:ext cx="6397800" cy="4104600"/>
          </a:xfrm>
          <a:prstGeom prst="rect">
            <a:avLst/>
          </a:prstGeom>
        </p:spPr>
        <p:txBody>
          <a:bodyPr anchorCtr="0" anchor="t" bIns="91425" lIns="91425" rIns="91425" tIns="91425">
            <a:noAutofit/>
          </a:bodyPr>
          <a:lstStyle/>
          <a:p>
            <a:pPr lvl="0">
              <a:spcBef>
                <a:spcPts val="0"/>
              </a:spcBef>
              <a:buNone/>
            </a:pPr>
            <a:r>
              <a:rPr lang="en">
                <a:solidFill>
                  <a:srgbClr val="000000"/>
                </a:solidFill>
                <a:highlight>
                  <a:srgbClr val="FFFFFF"/>
                </a:highlight>
                <a:latin typeface="Arial"/>
                <a:ea typeface="Arial"/>
                <a:cs typeface="Arial"/>
                <a:sym typeface="Arial"/>
              </a:rPr>
              <a:t>A keystone species is often, but not always, a predator. A few predators can control the distribution (spread) and population size of many prey species. </a:t>
            </a:r>
            <a:br>
              <a:rPr lang="en">
                <a:solidFill>
                  <a:srgbClr val="000000"/>
                </a:solidFill>
                <a:highlight>
                  <a:srgbClr val="FFFFFF"/>
                </a:highlight>
                <a:latin typeface="Arial"/>
                <a:ea typeface="Arial"/>
                <a:cs typeface="Arial"/>
                <a:sym typeface="Arial"/>
              </a:rPr>
            </a:br>
            <a:r>
              <a:rPr lang="en">
                <a:solidFill>
                  <a:srgbClr val="000000"/>
                </a:solidFill>
                <a:highlight>
                  <a:srgbClr val="FFFFFF"/>
                </a:highlight>
                <a:latin typeface="Arial"/>
                <a:ea typeface="Arial"/>
                <a:cs typeface="Arial"/>
                <a:sym typeface="Arial"/>
              </a:rPr>
              <a:t>A single mountain lion near the Mackenzie Mountains in Canada, for example, can roam an area of hundreds of miles. </a:t>
            </a:r>
            <a:br>
              <a:rPr lang="en">
                <a:solidFill>
                  <a:srgbClr val="000000"/>
                </a:solidFill>
                <a:highlight>
                  <a:srgbClr val="FFFFFF"/>
                </a:highlight>
                <a:latin typeface="Arial"/>
                <a:ea typeface="Arial"/>
                <a:cs typeface="Arial"/>
                <a:sym typeface="Arial"/>
              </a:rPr>
            </a:br>
            <a:r>
              <a:rPr lang="en">
                <a:solidFill>
                  <a:srgbClr val="000000"/>
                </a:solidFill>
                <a:highlight>
                  <a:srgbClr val="FFFFFF"/>
                </a:highlight>
                <a:latin typeface="Arial"/>
                <a:ea typeface="Arial"/>
                <a:cs typeface="Arial"/>
                <a:sym typeface="Arial"/>
              </a:rPr>
              <a:t>The deer, rabbits, and bird species in the ecosystem are at least partly controlled by the presence of the mountain lion through </a:t>
            </a:r>
            <a:r>
              <a:rPr lang="en" u="sng">
                <a:solidFill>
                  <a:srgbClr val="000000"/>
                </a:solidFill>
                <a:highlight>
                  <a:srgbClr val="FFFFFF"/>
                </a:highlight>
                <a:latin typeface="Arial"/>
                <a:ea typeface="Arial"/>
                <a:cs typeface="Arial"/>
                <a:sym typeface="Arial"/>
              </a:rPr>
              <a:t>predation</a:t>
            </a:r>
            <a:r>
              <a:rPr lang="en">
                <a:solidFill>
                  <a:srgbClr val="000000"/>
                </a:solidFill>
                <a:highlight>
                  <a:srgbClr val="FFFFFF"/>
                </a:highlight>
                <a:latin typeface="Arial"/>
                <a:ea typeface="Arial"/>
                <a:cs typeface="Arial"/>
                <a:sym typeface="Arial"/>
              </a:rPr>
              <a:t>. Their feeding </a:t>
            </a:r>
            <a:r>
              <a:rPr lang="en" u="sng">
                <a:solidFill>
                  <a:srgbClr val="000000"/>
                </a:solidFill>
                <a:highlight>
                  <a:srgbClr val="FFFFFF"/>
                </a:highlight>
                <a:latin typeface="Arial"/>
                <a:ea typeface="Arial"/>
                <a:cs typeface="Arial"/>
                <a:sym typeface="Arial"/>
              </a:rPr>
              <a:t>behavior</a:t>
            </a:r>
            <a:r>
              <a:rPr lang="en">
                <a:solidFill>
                  <a:srgbClr val="000000"/>
                </a:solidFill>
                <a:highlight>
                  <a:srgbClr val="FFFFFF"/>
                </a:highlight>
                <a:latin typeface="Arial"/>
                <a:ea typeface="Arial"/>
                <a:cs typeface="Arial"/>
                <a:sym typeface="Arial"/>
              </a:rPr>
              <a:t>, or where they choose to make their nests and burrows, are largely a reaction to the mountain lion's activity. Scavenger species, such as vultures, are also controlled by the activity of the mountain lion.</a:t>
            </a:r>
          </a:p>
        </p:txBody>
      </p:sp>
      <p:pic>
        <p:nvPicPr>
          <p:cNvPr id="119" name="Shape 119"/>
          <p:cNvPicPr preferRelativeResize="0"/>
          <p:nvPr/>
        </p:nvPicPr>
        <p:blipFill>
          <a:blip r:embed="rId3">
            <a:alphaModFix/>
          </a:blip>
          <a:stretch>
            <a:fillRect/>
          </a:stretch>
        </p:blipFill>
        <p:spPr>
          <a:xfrm>
            <a:off x="6187027" y="1764827"/>
            <a:ext cx="2956974" cy="2012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sp>
        <p:nvSpPr>
          <p:cNvPr id="124" name="Shape 124"/>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
              <a:t>Hummingbird (Desert)</a:t>
            </a:r>
          </a:p>
        </p:txBody>
      </p:sp>
      <p:sp>
        <p:nvSpPr>
          <p:cNvPr id="125" name="Shape 125"/>
          <p:cNvSpPr txBox="1"/>
          <p:nvPr>
            <p:ph idx="1" type="body"/>
          </p:nvPr>
        </p:nvSpPr>
        <p:spPr>
          <a:xfrm>
            <a:off x="178475" y="953000"/>
            <a:ext cx="5748000" cy="3340200"/>
          </a:xfrm>
          <a:prstGeom prst="rect">
            <a:avLst/>
          </a:prstGeom>
        </p:spPr>
        <p:txBody>
          <a:bodyPr anchorCtr="0" anchor="t" bIns="91425" lIns="91425" rIns="91425" tIns="91425">
            <a:noAutofit/>
          </a:bodyPr>
          <a:lstStyle/>
          <a:p>
            <a:pPr lvl="0">
              <a:lnSpc>
                <a:spcPct val="150000"/>
              </a:lnSpc>
              <a:spcBef>
                <a:spcPts val="0"/>
              </a:spcBef>
              <a:spcAft>
                <a:spcPts val="0"/>
              </a:spcAft>
              <a:buNone/>
            </a:pPr>
            <a:r>
              <a:rPr lang="en">
                <a:solidFill>
                  <a:srgbClr val="000000"/>
                </a:solidFill>
                <a:highlight>
                  <a:srgbClr val="FFFFFF"/>
                </a:highlight>
                <a:latin typeface="Arial"/>
                <a:ea typeface="Arial"/>
                <a:cs typeface="Arial"/>
                <a:sym typeface="Arial"/>
              </a:rPr>
              <a:t>Without the keystone species, new plants or animals could also come into the habitat and push out the native species. </a:t>
            </a:r>
            <a:br>
              <a:rPr lang="en">
                <a:solidFill>
                  <a:srgbClr val="000000"/>
                </a:solidFill>
                <a:highlight>
                  <a:srgbClr val="FFFFFF"/>
                </a:highlight>
                <a:latin typeface="Arial"/>
                <a:ea typeface="Arial"/>
                <a:cs typeface="Arial"/>
                <a:sym typeface="Arial"/>
              </a:rPr>
            </a:br>
            <a:r>
              <a:rPr lang="en">
                <a:solidFill>
                  <a:srgbClr val="000000"/>
                </a:solidFill>
                <a:highlight>
                  <a:srgbClr val="FFFFFF"/>
                </a:highlight>
                <a:latin typeface="Arial"/>
                <a:ea typeface="Arial"/>
                <a:cs typeface="Arial"/>
                <a:sym typeface="Arial"/>
              </a:rPr>
              <a:t>Some species of hummingbirds are keystone species in the Sonoran Desert of North America. Hummingbirds </a:t>
            </a:r>
            <a:r>
              <a:rPr lang="en" u="sng">
                <a:solidFill>
                  <a:srgbClr val="000000"/>
                </a:solidFill>
                <a:highlight>
                  <a:srgbClr val="FFFFFF"/>
                </a:highlight>
                <a:latin typeface="Arial"/>
                <a:ea typeface="Arial"/>
                <a:cs typeface="Arial"/>
                <a:sym typeface="Arial"/>
              </a:rPr>
              <a:t>pollinate</a:t>
            </a:r>
            <a:r>
              <a:rPr lang="en">
                <a:solidFill>
                  <a:srgbClr val="000000"/>
                </a:solidFill>
                <a:highlight>
                  <a:srgbClr val="FFFFFF"/>
                </a:highlight>
                <a:latin typeface="Arial"/>
                <a:ea typeface="Arial"/>
                <a:cs typeface="Arial"/>
                <a:sym typeface="Arial"/>
              </a:rPr>
              <a:t> many varieties of native cactus and other plants. </a:t>
            </a:r>
            <a:br>
              <a:rPr lang="en">
                <a:solidFill>
                  <a:srgbClr val="000000"/>
                </a:solidFill>
                <a:highlight>
                  <a:srgbClr val="FFFFFF"/>
                </a:highlight>
                <a:latin typeface="Arial"/>
                <a:ea typeface="Arial"/>
                <a:cs typeface="Arial"/>
                <a:sym typeface="Arial"/>
              </a:rPr>
            </a:br>
            <a:r>
              <a:rPr lang="en">
                <a:solidFill>
                  <a:srgbClr val="000000"/>
                </a:solidFill>
                <a:highlight>
                  <a:srgbClr val="FFFFFF"/>
                </a:highlight>
                <a:latin typeface="Arial"/>
                <a:ea typeface="Arial"/>
                <a:cs typeface="Arial"/>
                <a:sym typeface="Arial"/>
              </a:rPr>
              <a:t>In areas of the Sonoran Desert with few hummingbirds, </a:t>
            </a:r>
            <a:r>
              <a:rPr lang="en" u="sng">
                <a:solidFill>
                  <a:srgbClr val="000000"/>
                </a:solidFill>
                <a:highlight>
                  <a:srgbClr val="FFFFFF"/>
                </a:highlight>
                <a:latin typeface="Arial"/>
                <a:ea typeface="Arial"/>
                <a:cs typeface="Arial"/>
                <a:sym typeface="Arial"/>
              </a:rPr>
              <a:t>invasive species</a:t>
            </a:r>
            <a:r>
              <a:rPr lang="en">
                <a:solidFill>
                  <a:srgbClr val="000000"/>
                </a:solidFill>
                <a:highlight>
                  <a:srgbClr val="FFFFFF"/>
                </a:highlight>
                <a:latin typeface="Arial"/>
                <a:ea typeface="Arial"/>
                <a:cs typeface="Arial"/>
                <a:sym typeface="Arial"/>
              </a:rPr>
              <a:t> such as buffelgrass have taken over the ecosystem. </a:t>
            </a:r>
          </a:p>
          <a:p>
            <a:pPr lvl="0">
              <a:spcBef>
                <a:spcPts val="0"/>
              </a:spcBef>
              <a:buNone/>
            </a:pPr>
            <a:r>
              <a:t/>
            </a:r>
            <a:endParaRPr/>
          </a:p>
        </p:txBody>
      </p:sp>
      <p:pic>
        <p:nvPicPr>
          <p:cNvPr id="126" name="Shape 126"/>
          <p:cNvPicPr preferRelativeResize="0"/>
          <p:nvPr/>
        </p:nvPicPr>
        <p:blipFill>
          <a:blip r:embed="rId3">
            <a:alphaModFix/>
          </a:blip>
          <a:stretch>
            <a:fillRect/>
          </a:stretch>
        </p:blipFill>
        <p:spPr>
          <a:xfrm>
            <a:off x="5819049" y="170349"/>
            <a:ext cx="3324950" cy="2212599"/>
          </a:xfrm>
          <a:prstGeom prst="rect">
            <a:avLst/>
          </a:prstGeom>
          <a:noFill/>
          <a:ln>
            <a:noFill/>
          </a:ln>
        </p:spPr>
      </p:pic>
      <p:pic>
        <p:nvPicPr>
          <p:cNvPr id="127" name="Shape 127"/>
          <p:cNvPicPr preferRelativeResize="0"/>
          <p:nvPr/>
        </p:nvPicPr>
        <p:blipFill>
          <a:blip r:embed="rId4">
            <a:alphaModFix/>
          </a:blip>
          <a:stretch>
            <a:fillRect/>
          </a:stretch>
        </p:blipFill>
        <p:spPr>
          <a:xfrm>
            <a:off x="5819050" y="2382950"/>
            <a:ext cx="3324949" cy="2493712"/>
          </a:xfrm>
          <a:prstGeom prst="rect">
            <a:avLst/>
          </a:prstGeom>
          <a:noFill/>
          <a:ln>
            <a:noFill/>
          </a:ln>
        </p:spPr>
      </p:pic>
      <p:pic>
        <p:nvPicPr>
          <p:cNvPr descr="806231f2e6c6ee043fe8650dcc0cac2e.jpg" id="128" name="Shape 128"/>
          <p:cNvPicPr preferRelativeResize="0"/>
          <p:nvPr/>
        </p:nvPicPr>
        <p:blipFill>
          <a:blip r:embed="rId5">
            <a:alphaModFix/>
          </a:blip>
          <a:stretch>
            <a:fillRect/>
          </a:stretch>
        </p:blipFill>
        <p:spPr>
          <a:xfrm>
            <a:off x="5819050" y="129175"/>
            <a:ext cx="3324949" cy="4747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