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Lst>
  <p:sldSz cy="5143500" cx="9144000"/>
  <p:notesSz cx="6858000" cy="9144000"/>
  <p:embeddedFontLst>
    <p:embeddedFont>
      <p:font typeface="Architects Daughter"/>
      <p:regular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font" Target="fonts/ArchitectsDaughter-regular.fntdata"/><Relationship Id="rId63" Type="http://schemas.openxmlformats.org/officeDocument/2006/relationships/slide" Target="slides/slide59.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 name="Shape 40"/>
        <p:cNvGrpSpPr/>
        <p:nvPr/>
      </p:nvGrpSpPr>
      <p:grpSpPr>
        <a:xfrm>
          <a:off x="0" y="0"/>
          <a:ext cx="0" cy="0"/>
          <a:chOff x="0" y="0"/>
          <a:chExt cx="0" cy="0"/>
        </a:xfrm>
      </p:grpSpPr>
      <p:sp>
        <p:nvSpPr>
          <p:cNvPr id="41" name="Shape 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 name="Shape 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 name="Shape 47"/>
        <p:cNvGrpSpPr/>
        <p:nvPr/>
      </p:nvGrpSpPr>
      <p:grpSpPr>
        <a:xfrm>
          <a:off x="0" y="0"/>
          <a:ext cx="0" cy="0"/>
          <a:chOff x="0" y="0"/>
          <a:chExt cx="0" cy="0"/>
        </a:xfrm>
      </p:grpSpPr>
      <p:sp>
        <p:nvSpPr>
          <p:cNvPr id="48" name="Shape 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 name="Shape 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3" name="Shape 3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2" name="Shape 3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9" name="Shape 3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5" name="Shape 3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1" name="Shape 3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7" name="Shape 3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3" name="Shape 3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8" name="Shape 398"/>
        <p:cNvGrpSpPr/>
        <p:nvPr/>
      </p:nvGrpSpPr>
      <p:grpSpPr>
        <a:xfrm>
          <a:off x="0" y="0"/>
          <a:ext cx="0" cy="0"/>
          <a:chOff x="0" y="0"/>
          <a:chExt cx="0" cy="0"/>
        </a:xfrm>
      </p:grpSpPr>
      <p:sp>
        <p:nvSpPr>
          <p:cNvPr id="399" name="Shape 3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0" name="Shape 4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7" name="Shape 4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3" name="Shape 4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9" name="Shape 4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5" name="Shape 425"/>
        <p:cNvGrpSpPr/>
        <p:nvPr/>
      </p:nvGrpSpPr>
      <p:grpSpPr>
        <a:xfrm>
          <a:off x="0" y="0"/>
          <a:ext cx="0" cy="0"/>
          <a:chOff x="0" y="0"/>
          <a:chExt cx="0" cy="0"/>
        </a:xfrm>
      </p:grpSpPr>
      <p:sp>
        <p:nvSpPr>
          <p:cNvPr id="426" name="Shape 4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7" name="Shape 4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3" name="Shape 4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0" name="Shape 4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4" name="Shape 444"/>
        <p:cNvGrpSpPr/>
        <p:nvPr/>
      </p:nvGrpSpPr>
      <p:grpSpPr>
        <a:xfrm>
          <a:off x="0" y="0"/>
          <a:ext cx="0" cy="0"/>
          <a:chOff x="0" y="0"/>
          <a:chExt cx="0" cy="0"/>
        </a:xfrm>
      </p:grpSpPr>
      <p:sp>
        <p:nvSpPr>
          <p:cNvPr id="445" name="Shape 4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6" name="Shape 4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0" name="Shape 450"/>
        <p:cNvGrpSpPr/>
        <p:nvPr/>
      </p:nvGrpSpPr>
      <p:grpSpPr>
        <a:xfrm>
          <a:off x="0" y="0"/>
          <a:ext cx="0" cy="0"/>
          <a:chOff x="0" y="0"/>
          <a:chExt cx="0" cy="0"/>
        </a:xfrm>
      </p:grpSpPr>
      <p:sp>
        <p:nvSpPr>
          <p:cNvPr id="451" name="Shape 4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2" name="Shape 4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8" name="Shape 458"/>
        <p:cNvGrpSpPr/>
        <p:nvPr/>
      </p:nvGrpSpPr>
      <p:grpSpPr>
        <a:xfrm>
          <a:off x="0" y="0"/>
          <a:ext cx="0" cy="0"/>
          <a:chOff x="0" y="0"/>
          <a:chExt cx="0" cy="0"/>
        </a:xfrm>
      </p:grpSpPr>
      <p:sp>
        <p:nvSpPr>
          <p:cNvPr id="459" name="Shape 4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0" name="Shape 4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7" name="Shape 467"/>
        <p:cNvGrpSpPr/>
        <p:nvPr/>
      </p:nvGrpSpPr>
      <p:grpSpPr>
        <a:xfrm>
          <a:off x="0" y="0"/>
          <a:ext cx="0" cy="0"/>
          <a:chOff x="0" y="0"/>
          <a:chExt cx="0" cy="0"/>
        </a:xfrm>
      </p:grpSpPr>
      <p:sp>
        <p:nvSpPr>
          <p:cNvPr id="468" name="Shape 4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9" name="Shape 4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5" name="Shape 4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9" name="Shape 479"/>
        <p:cNvGrpSpPr/>
        <p:nvPr/>
      </p:nvGrpSpPr>
      <p:grpSpPr>
        <a:xfrm>
          <a:off x="0" y="0"/>
          <a:ext cx="0" cy="0"/>
          <a:chOff x="0" y="0"/>
          <a:chExt cx="0" cy="0"/>
        </a:xfrm>
      </p:grpSpPr>
      <p:sp>
        <p:nvSpPr>
          <p:cNvPr id="480" name="Shape 4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1" name="Shape 4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5" name="Shape 485"/>
        <p:cNvGrpSpPr/>
        <p:nvPr/>
      </p:nvGrpSpPr>
      <p:grpSpPr>
        <a:xfrm>
          <a:off x="0" y="0"/>
          <a:ext cx="0" cy="0"/>
          <a:chOff x="0" y="0"/>
          <a:chExt cx="0" cy="0"/>
        </a:xfrm>
      </p:grpSpPr>
      <p:sp>
        <p:nvSpPr>
          <p:cNvPr id="486" name="Shape 4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7" name="Shape 4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3" name="Shape 493"/>
        <p:cNvGrpSpPr/>
        <p:nvPr/>
      </p:nvGrpSpPr>
      <p:grpSpPr>
        <a:xfrm>
          <a:off x="0" y="0"/>
          <a:ext cx="0" cy="0"/>
          <a:chOff x="0" y="0"/>
          <a:chExt cx="0" cy="0"/>
        </a:xfrm>
      </p:grpSpPr>
      <p:sp>
        <p:nvSpPr>
          <p:cNvPr id="494" name="Shape 4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5" name="Shape 4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http://www.iaeng.org/publication/IMECS2012/IMECS2012_pp1449-1454.pdf</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9" name="Shape 499"/>
        <p:cNvGrpSpPr/>
        <p:nvPr/>
      </p:nvGrpSpPr>
      <p:grpSpPr>
        <a:xfrm>
          <a:off x="0" y="0"/>
          <a:ext cx="0" cy="0"/>
          <a:chOff x="0" y="0"/>
          <a:chExt cx="0" cy="0"/>
        </a:xfrm>
      </p:grpSpPr>
      <p:sp>
        <p:nvSpPr>
          <p:cNvPr id="500" name="Shape 5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1" name="Shape 5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0" y="0"/>
            <a:ext cx="9144000" cy="3518400"/>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11" name="Shape 11"/>
          <p:cNvCxnSpPr/>
          <p:nvPr/>
        </p:nvCxnSpPr>
        <p:spPr>
          <a:xfrm>
            <a:off x="0" y="3496604"/>
            <a:ext cx="9144000" cy="0"/>
          </a:xfrm>
          <a:prstGeom prst="straightConnector1">
            <a:avLst/>
          </a:prstGeom>
          <a:noFill/>
          <a:ln cap="flat" cmpd="sng" w="57150">
            <a:solidFill>
              <a:srgbClr val="000000">
                <a:alpha val="14900"/>
              </a:srgbClr>
            </a:solidFill>
            <a:prstDash val="solid"/>
            <a:round/>
            <a:headEnd len="med" w="med" type="none"/>
            <a:tailEnd len="med" w="med" type="none"/>
          </a:ln>
        </p:spPr>
      </p:cxnSp>
      <p:sp>
        <p:nvSpPr>
          <p:cNvPr id="12" name="Shape 12"/>
          <p:cNvSpPr txBox="1"/>
          <p:nvPr>
            <p:ph type="ctrTitle"/>
          </p:nvPr>
        </p:nvSpPr>
        <p:spPr>
          <a:xfrm>
            <a:off x="685800" y="1867781"/>
            <a:ext cx="7772400" cy="1648800"/>
          </a:xfrm>
          <a:prstGeom prst="rect">
            <a:avLst/>
          </a:prstGeom>
        </p:spPr>
        <p:txBody>
          <a:bodyPr anchorCtr="0" anchor="b" bIns="91425" lIns="91425" rIns="91425" tIns="91425"/>
          <a:lstStyle>
            <a:lvl1pPr lvl="0" rtl="0">
              <a:spcBef>
                <a:spcPts val="0"/>
              </a:spcBef>
              <a:buSzPct val="100000"/>
              <a:defRPr sz="7200"/>
            </a:lvl1pPr>
            <a:lvl2pPr lvl="1" rtl="0">
              <a:spcBef>
                <a:spcPts val="0"/>
              </a:spcBef>
              <a:buSzPct val="100000"/>
              <a:defRPr sz="7200"/>
            </a:lvl2pPr>
            <a:lvl3pPr lvl="2" rtl="0">
              <a:spcBef>
                <a:spcPts val="0"/>
              </a:spcBef>
              <a:buSzPct val="100000"/>
              <a:defRPr sz="7200"/>
            </a:lvl3pPr>
            <a:lvl4pPr lvl="3" rtl="0">
              <a:spcBef>
                <a:spcPts val="0"/>
              </a:spcBef>
              <a:buSzPct val="100000"/>
              <a:defRPr sz="7200"/>
            </a:lvl4pPr>
            <a:lvl5pPr lvl="4" rtl="0">
              <a:spcBef>
                <a:spcPts val="0"/>
              </a:spcBef>
              <a:buSzPct val="100000"/>
              <a:defRPr sz="7200"/>
            </a:lvl5pPr>
            <a:lvl6pPr lvl="5" rtl="0">
              <a:spcBef>
                <a:spcPts val="0"/>
              </a:spcBef>
              <a:buSzPct val="100000"/>
              <a:defRPr sz="7200"/>
            </a:lvl6pPr>
            <a:lvl7pPr lvl="6" rtl="0">
              <a:spcBef>
                <a:spcPts val="0"/>
              </a:spcBef>
              <a:buSzPct val="100000"/>
              <a:defRPr sz="7200"/>
            </a:lvl7pPr>
            <a:lvl8pPr lvl="7" rtl="0">
              <a:spcBef>
                <a:spcPts val="0"/>
              </a:spcBef>
              <a:buSzPct val="100000"/>
              <a:defRPr sz="7200"/>
            </a:lvl8pPr>
            <a:lvl9pPr lvl="8" rtl="0">
              <a:spcBef>
                <a:spcPts val="0"/>
              </a:spcBef>
              <a:buSzPct val="100000"/>
              <a:defRPr sz="7200"/>
            </a:lvl9pPr>
          </a:lstStyle>
          <a:p/>
        </p:txBody>
      </p:sp>
      <p:sp>
        <p:nvSpPr>
          <p:cNvPr id="13" name="Shape 13"/>
          <p:cNvSpPr txBox="1"/>
          <p:nvPr>
            <p:ph idx="1" type="subTitle"/>
          </p:nvPr>
        </p:nvSpPr>
        <p:spPr>
          <a:xfrm>
            <a:off x="685800" y="3627026"/>
            <a:ext cx="7772400" cy="774300"/>
          </a:xfrm>
          <a:prstGeom prst="rect">
            <a:avLst/>
          </a:prstGeom>
        </p:spPr>
        <p:txBody>
          <a:bodyPr anchorCtr="0" anchor="t" bIns="91425" lIns="91425" rIns="91425" tIns="91425"/>
          <a:lstStyle>
            <a:lvl1pPr lvl="0" rtl="0">
              <a:spcBef>
                <a:spcPts val="0"/>
              </a:spcBef>
              <a:buClr>
                <a:schemeClr val="dk2"/>
              </a:buClr>
              <a:buNone/>
              <a:defRPr>
                <a:solidFill>
                  <a:schemeClr val="dk2"/>
                </a:solidFill>
              </a:defRPr>
            </a:lvl1pPr>
            <a:lvl2pPr lvl="1" rtl="0">
              <a:spcBef>
                <a:spcPts val="0"/>
              </a:spcBef>
              <a:buClr>
                <a:schemeClr val="dk2"/>
              </a:buClr>
              <a:buSzPct val="100000"/>
              <a:buNone/>
              <a:defRPr sz="3000">
                <a:solidFill>
                  <a:schemeClr val="dk2"/>
                </a:solidFill>
              </a:defRPr>
            </a:lvl2pPr>
            <a:lvl3pPr lvl="2" rtl="0">
              <a:spcBef>
                <a:spcPts val="0"/>
              </a:spcBef>
              <a:buClr>
                <a:schemeClr val="dk2"/>
              </a:buClr>
              <a:buSzPct val="100000"/>
              <a:buNone/>
              <a:defRPr sz="3000">
                <a:solidFill>
                  <a:schemeClr val="dk2"/>
                </a:solidFill>
              </a:defRPr>
            </a:lvl3pPr>
            <a:lvl4pPr lvl="3" rtl="0">
              <a:spcBef>
                <a:spcPts val="0"/>
              </a:spcBef>
              <a:buClr>
                <a:schemeClr val="dk2"/>
              </a:buClr>
              <a:buSzPct val="100000"/>
              <a:buNone/>
              <a:defRPr sz="3000">
                <a:solidFill>
                  <a:schemeClr val="dk2"/>
                </a:solidFill>
              </a:defRPr>
            </a:lvl4pPr>
            <a:lvl5pPr lvl="4" rtl="0">
              <a:spcBef>
                <a:spcPts val="0"/>
              </a:spcBef>
              <a:buClr>
                <a:schemeClr val="dk2"/>
              </a:buClr>
              <a:buSzPct val="100000"/>
              <a:buNone/>
              <a:defRPr sz="3000">
                <a:solidFill>
                  <a:schemeClr val="dk2"/>
                </a:solidFill>
              </a:defRPr>
            </a:lvl5pPr>
            <a:lvl6pPr lvl="5" rtl="0">
              <a:spcBef>
                <a:spcPts val="0"/>
              </a:spcBef>
              <a:buClr>
                <a:schemeClr val="dk2"/>
              </a:buClr>
              <a:buSzPct val="100000"/>
              <a:buNone/>
              <a:defRPr sz="3000">
                <a:solidFill>
                  <a:schemeClr val="dk2"/>
                </a:solidFill>
              </a:defRPr>
            </a:lvl6pPr>
            <a:lvl7pPr lvl="6" rtl="0">
              <a:spcBef>
                <a:spcPts val="0"/>
              </a:spcBef>
              <a:buClr>
                <a:schemeClr val="dk2"/>
              </a:buClr>
              <a:buSzPct val="100000"/>
              <a:buNone/>
              <a:defRPr sz="3000">
                <a:solidFill>
                  <a:schemeClr val="dk2"/>
                </a:solidFill>
              </a:defRPr>
            </a:lvl7pPr>
            <a:lvl8pPr lvl="7" rtl="0">
              <a:spcBef>
                <a:spcPts val="0"/>
              </a:spcBef>
              <a:buClr>
                <a:schemeClr val="dk2"/>
              </a:buClr>
              <a:buSzPct val="100000"/>
              <a:buNone/>
              <a:defRPr sz="3000">
                <a:solidFill>
                  <a:schemeClr val="dk2"/>
                </a:solidFill>
              </a:defRPr>
            </a:lvl8pPr>
            <a:lvl9pPr lvl="8" rtl="0">
              <a:spcBef>
                <a:spcPts val="0"/>
              </a:spcBef>
              <a:buClr>
                <a:schemeClr val="dk2"/>
              </a:buClr>
              <a:buSzPct val="100000"/>
              <a:buNone/>
              <a:defRPr sz="3000">
                <a:solidFill>
                  <a:schemeClr val="dk2"/>
                </a:solidFill>
              </a:defRPr>
            </a:lvl9pPr>
          </a:lstStyle>
          <a:p/>
        </p:txBody>
      </p:sp>
      <p:sp>
        <p:nvSpPr>
          <p:cNvPr id="14" name="Shape 14"/>
          <p:cNvSpPr txBox="1"/>
          <p:nvPr>
            <p:ph idx="12" type="sldNum"/>
          </p:nvPr>
        </p:nvSpPr>
        <p:spPr>
          <a:xfrm>
            <a:off x="8556791"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p:nvPr/>
        </p:nvSpPr>
        <p:spPr>
          <a:xfrm>
            <a:off x="0" y="0"/>
            <a:ext cx="9144000" cy="1149900"/>
          </a:xfrm>
          <a:prstGeom prst="rect">
            <a:avLst/>
          </a:prstGeom>
          <a:solidFill>
            <a:srgbClr val="2388DB"/>
          </a:solidFill>
          <a:ln>
            <a:noFill/>
          </a:ln>
        </p:spPr>
        <p:txBody>
          <a:bodyPr anchorCtr="0" anchor="ctr" bIns="45700" lIns="91425" rIns="91425" tIns="45700">
            <a:noAutofit/>
          </a:bodyPr>
          <a:lstStyle/>
          <a:p>
            <a:pPr lvl="0">
              <a:spcBef>
                <a:spcPts val="0"/>
              </a:spcBef>
              <a:buNone/>
            </a:pPr>
            <a:r>
              <a:t/>
            </a:r>
            <a:endParaRPr/>
          </a:p>
        </p:txBody>
      </p:sp>
      <p:cxnSp>
        <p:nvCxnSpPr>
          <p:cNvPr id="17" name="Shape 17"/>
          <p:cNvCxnSpPr/>
          <p:nvPr/>
        </p:nvCxnSpPr>
        <p:spPr>
          <a:xfrm>
            <a:off x="0" y="1127875"/>
            <a:ext cx="9144000" cy="0"/>
          </a:xfrm>
          <a:prstGeom prst="straightConnector1">
            <a:avLst/>
          </a:prstGeom>
          <a:noFill/>
          <a:ln cap="flat" cmpd="sng" w="57150">
            <a:solidFill>
              <a:srgbClr val="000000">
                <a:alpha val="14900"/>
              </a:srgbClr>
            </a:solidFill>
            <a:prstDash val="solid"/>
            <a:round/>
            <a:headEnd len="med" w="med" type="none"/>
            <a:tailEnd len="med" w="med" type="none"/>
          </a:ln>
        </p:spPr>
      </p:cxnSp>
      <p:sp>
        <p:nvSpPr>
          <p:cNvPr id="18" name="Shape 18"/>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 type="body"/>
          </p:nvPr>
        </p:nvSpPr>
        <p:spPr>
          <a:xfrm>
            <a:off x="457200" y="1200150"/>
            <a:ext cx="8229600" cy="3725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 name="Shape 20"/>
          <p:cNvSpPr txBox="1"/>
          <p:nvPr>
            <p:ph idx="12" type="sldNum"/>
          </p:nvPr>
        </p:nvSpPr>
        <p:spPr>
          <a:xfrm>
            <a:off x="8556791"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p:nvPr/>
        </p:nvSpPr>
        <p:spPr>
          <a:xfrm>
            <a:off x="0" y="0"/>
            <a:ext cx="9144000" cy="1149900"/>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23" name="Shape 23"/>
          <p:cNvCxnSpPr/>
          <p:nvPr/>
        </p:nvCxnSpPr>
        <p:spPr>
          <a:xfrm>
            <a:off x="0" y="1127875"/>
            <a:ext cx="9144000" cy="0"/>
          </a:xfrm>
          <a:prstGeom prst="straightConnector1">
            <a:avLst/>
          </a:prstGeom>
          <a:noFill/>
          <a:ln cap="flat" cmpd="sng" w="57150">
            <a:solidFill>
              <a:srgbClr val="000000">
                <a:alpha val="14900"/>
              </a:srgbClr>
            </a:solidFill>
            <a:prstDash val="solid"/>
            <a:round/>
            <a:headEnd len="med" w="med" type="none"/>
            <a:tailEnd len="med" w="med" type="none"/>
          </a:ln>
        </p:spPr>
      </p:cxnSp>
      <p:sp>
        <p:nvSpPr>
          <p:cNvPr id="24" name="Shape 24"/>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 name="Shape 25"/>
          <p:cNvSpPr txBox="1"/>
          <p:nvPr>
            <p:ph idx="1" type="body"/>
          </p:nvPr>
        </p:nvSpPr>
        <p:spPr>
          <a:xfrm>
            <a:off x="457200" y="1200150"/>
            <a:ext cx="3994500" cy="3725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 name="Shape 26"/>
          <p:cNvSpPr txBox="1"/>
          <p:nvPr>
            <p:ph idx="2" type="body"/>
          </p:nvPr>
        </p:nvSpPr>
        <p:spPr>
          <a:xfrm>
            <a:off x="4692273" y="1200150"/>
            <a:ext cx="3994500" cy="3725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2" type="sldNum"/>
          </p:nvPr>
        </p:nvSpPr>
        <p:spPr>
          <a:xfrm>
            <a:off x="8556791"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p:nvPr/>
        </p:nvSpPr>
        <p:spPr>
          <a:xfrm>
            <a:off x="0" y="0"/>
            <a:ext cx="9144000" cy="1149900"/>
          </a:xfrm>
          <a:prstGeom prst="rect">
            <a:avLst/>
          </a:prstGeom>
          <a:solidFill>
            <a:srgbClr val="2388DB"/>
          </a:solidFill>
          <a:ln>
            <a:noFill/>
          </a:ln>
        </p:spPr>
        <p:txBody>
          <a:bodyPr anchorCtr="0" anchor="ctr" bIns="45700" lIns="91425" rIns="91425" tIns="45700">
            <a:noAutofit/>
          </a:bodyPr>
          <a:lstStyle/>
          <a:p>
            <a:pPr lvl="0">
              <a:spcBef>
                <a:spcPts val="0"/>
              </a:spcBef>
              <a:buNone/>
            </a:pPr>
            <a:r>
              <a:t/>
            </a:r>
            <a:endParaRPr/>
          </a:p>
        </p:txBody>
      </p:sp>
      <p:cxnSp>
        <p:nvCxnSpPr>
          <p:cNvPr id="30" name="Shape 30"/>
          <p:cNvCxnSpPr/>
          <p:nvPr/>
        </p:nvCxnSpPr>
        <p:spPr>
          <a:xfrm>
            <a:off x="0" y="1127875"/>
            <a:ext cx="9144000" cy="0"/>
          </a:xfrm>
          <a:prstGeom prst="straightConnector1">
            <a:avLst/>
          </a:prstGeom>
          <a:noFill/>
          <a:ln cap="flat" cmpd="sng" w="57150">
            <a:solidFill>
              <a:srgbClr val="000000">
                <a:alpha val="14900"/>
              </a:srgbClr>
            </a:solidFill>
            <a:prstDash val="solid"/>
            <a:round/>
            <a:headEnd len="med" w="med" type="none"/>
            <a:tailEnd len="med" w="med" type="none"/>
          </a:ln>
        </p:spPr>
      </p:cxnSp>
      <p:sp>
        <p:nvSpPr>
          <p:cNvPr id="31" name="Shape 31"/>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 name="Shape 32"/>
          <p:cNvSpPr txBox="1"/>
          <p:nvPr>
            <p:ph idx="12" type="sldNum"/>
          </p:nvPr>
        </p:nvSpPr>
        <p:spPr>
          <a:xfrm>
            <a:off x="8556791"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3" name="Shape 33"/>
        <p:cNvGrpSpPr/>
        <p:nvPr/>
      </p:nvGrpSpPr>
      <p:grpSpPr>
        <a:xfrm>
          <a:off x="0" y="0"/>
          <a:ext cx="0" cy="0"/>
          <a:chOff x="0" y="0"/>
          <a:chExt cx="0" cy="0"/>
        </a:xfrm>
      </p:grpSpPr>
      <p:sp>
        <p:nvSpPr>
          <p:cNvPr id="34" name="Shape 34"/>
          <p:cNvSpPr txBox="1"/>
          <p:nvPr>
            <p:ph idx="1" type="body"/>
          </p:nvPr>
        </p:nvSpPr>
        <p:spPr>
          <a:xfrm>
            <a:off x="457200" y="4406309"/>
            <a:ext cx="8229600" cy="519600"/>
          </a:xfrm>
          <a:prstGeom prst="rect">
            <a:avLst/>
          </a:prstGeom>
        </p:spPr>
        <p:txBody>
          <a:bodyPr anchorCtr="0" anchor="t" bIns="91425" lIns="91425" rIns="91425" tIns="91425"/>
          <a:lstStyle>
            <a:lvl1pPr lvl="0" rtl="0">
              <a:spcBef>
                <a:spcPts val="0"/>
              </a:spcBef>
              <a:buClr>
                <a:schemeClr val="dk2"/>
              </a:buClr>
              <a:buSzPct val="100000"/>
              <a:buNone/>
              <a:defRPr sz="1800">
                <a:solidFill>
                  <a:schemeClr val="dk2"/>
                </a:solidFill>
              </a:defRPr>
            </a:lvl1pPr>
          </a:lstStyle>
          <a:p/>
        </p:txBody>
      </p:sp>
      <p:sp>
        <p:nvSpPr>
          <p:cNvPr id="35" name="Shape 35"/>
          <p:cNvSpPr/>
          <p:nvPr/>
        </p:nvSpPr>
        <p:spPr>
          <a:xfrm>
            <a:off x="4273" y="0"/>
            <a:ext cx="9144000" cy="4406400"/>
          </a:xfrm>
          <a:prstGeom prst="rect">
            <a:avLst/>
          </a:prstGeom>
          <a:solidFill>
            <a:srgbClr val="2388DB"/>
          </a:solidFill>
          <a:ln>
            <a:noFill/>
          </a:ln>
        </p:spPr>
        <p:txBody>
          <a:bodyPr anchorCtr="0" anchor="ctr" bIns="45700" lIns="91425" rIns="91425" tIns="45700">
            <a:noAutofit/>
          </a:bodyPr>
          <a:lstStyle/>
          <a:p>
            <a:pPr lvl="0">
              <a:spcBef>
                <a:spcPts val="0"/>
              </a:spcBef>
              <a:buNone/>
            </a:pPr>
            <a:r>
              <a:t/>
            </a:r>
            <a:endParaRPr/>
          </a:p>
        </p:txBody>
      </p:sp>
      <p:cxnSp>
        <p:nvCxnSpPr>
          <p:cNvPr id="36" name="Shape 36"/>
          <p:cNvCxnSpPr/>
          <p:nvPr/>
        </p:nvCxnSpPr>
        <p:spPr>
          <a:xfrm>
            <a:off x="0" y="4384371"/>
            <a:ext cx="9144000" cy="0"/>
          </a:xfrm>
          <a:prstGeom prst="straightConnector1">
            <a:avLst/>
          </a:prstGeom>
          <a:noFill/>
          <a:ln cap="flat" cmpd="sng" w="57150">
            <a:solidFill>
              <a:srgbClr val="000000">
                <a:alpha val="14900"/>
              </a:srgbClr>
            </a:solidFill>
            <a:prstDash val="solid"/>
            <a:round/>
            <a:headEnd len="med" w="med" type="none"/>
            <a:tailEnd len="med" w="med" type="none"/>
          </a:ln>
        </p:spPr>
      </p:cxnSp>
      <p:sp>
        <p:nvSpPr>
          <p:cNvPr id="37" name="Shape 37"/>
          <p:cNvSpPr txBox="1"/>
          <p:nvPr>
            <p:ph idx="12" type="sldNum"/>
          </p:nvPr>
        </p:nvSpPr>
        <p:spPr>
          <a:xfrm>
            <a:off x="8556791"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8" name="Shape 38"/>
        <p:cNvGrpSpPr/>
        <p:nvPr/>
      </p:nvGrpSpPr>
      <p:grpSpPr>
        <a:xfrm>
          <a:off x="0" y="0"/>
          <a:ext cx="0" cy="0"/>
          <a:chOff x="0" y="0"/>
          <a:chExt cx="0" cy="0"/>
        </a:xfrm>
      </p:grpSpPr>
      <p:sp>
        <p:nvSpPr>
          <p:cNvPr id="39" name="Shape 39"/>
          <p:cNvSpPr txBox="1"/>
          <p:nvPr>
            <p:ph idx="12" type="sldNum"/>
          </p:nvPr>
        </p:nvSpPr>
        <p:spPr>
          <a:xfrm>
            <a:off x="8556791"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8229600" cy="857400"/>
          </a:xfrm>
          <a:prstGeom prst="rect">
            <a:avLst/>
          </a:prstGeom>
          <a:noFill/>
          <a:ln>
            <a:noFill/>
          </a:ln>
        </p:spPr>
        <p:txBody>
          <a:bodyPr anchorCtr="0" anchor="b" bIns="91425" lIns="91425" rIns="91425" tIns="91425"/>
          <a:lstStyle>
            <a:lvl1pPr lvl="0" rtl="0">
              <a:spcBef>
                <a:spcPts val="0"/>
              </a:spcBef>
              <a:buClr>
                <a:schemeClr val="lt1"/>
              </a:buClr>
              <a:buSzPct val="100000"/>
              <a:buNone/>
              <a:defRPr b="1" sz="3600">
                <a:solidFill>
                  <a:schemeClr val="lt1"/>
                </a:solidFill>
              </a:defRPr>
            </a:lvl1pPr>
            <a:lvl2pPr lvl="1" rtl="0">
              <a:spcBef>
                <a:spcPts val="0"/>
              </a:spcBef>
              <a:buClr>
                <a:schemeClr val="lt1"/>
              </a:buClr>
              <a:buSzPct val="100000"/>
              <a:buNone/>
              <a:defRPr b="1" sz="3600">
                <a:solidFill>
                  <a:schemeClr val="lt1"/>
                </a:solidFill>
              </a:defRPr>
            </a:lvl2pPr>
            <a:lvl3pPr lvl="2" rtl="0">
              <a:spcBef>
                <a:spcPts val="0"/>
              </a:spcBef>
              <a:buClr>
                <a:schemeClr val="lt1"/>
              </a:buClr>
              <a:buSzPct val="100000"/>
              <a:buNone/>
              <a:defRPr b="1" sz="3600">
                <a:solidFill>
                  <a:schemeClr val="lt1"/>
                </a:solidFill>
              </a:defRPr>
            </a:lvl3pPr>
            <a:lvl4pPr lvl="3" rtl="0">
              <a:spcBef>
                <a:spcPts val="0"/>
              </a:spcBef>
              <a:buClr>
                <a:schemeClr val="lt1"/>
              </a:buClr>
              <a:buSzPct val="100000"/>
              <a:buNone/>
              <a:defRPr b="1" sz="3600">
                <a:solidFill>
                  <a:schemeClr val="lt1"/>
                </a:solidFill>
              </a:defRPr>
            </a:lvl4pPr>
            <a:lvl5pPr lvl="4" rtl="0">
              <a:spcBef>
                <a:spcPts val="0"/>
              </a:spcBef>
              <a:buClr>
                <a:schemeClr val="lt1"/>
              </a:buClr>
              <a:buSzPct val="100000"/>
              <a:buNone/>
              <a:defRPr b="1" sz="3600">
                <a:solidFill>
                  <a:schemeClr val="lt1"/>
                </a:solidFill>
              </a:defRPr>
            </a:lvl5pPr>
            <a:lvl6pPr lvl="5" rtl="0">
              <a:spcBef>
                <a:spcPts val="0"/>
              </a:spcBef>
              <a:buClr>
                <a:schemeClr val="lt1"/>
              </a:buClr>
              <a:buSzPct val="100000"/>
              <a:buNone/>
              <a:defRPr b="1" sz="3600">
                <a:solidFill>
                  <a:schemeClr val="lt1"/>
                </a:solidFill>
              </a:defRPr>
            </a:lvl6pPr>
            <a:lvl7pPr lvl="6" rtl="0">
              <a:spcBef>
                <a:spcPts val="0"/>
              </a:spcBef>
              <a:buClr>
                <a:schemeClr val="lt1"/>
              </a:buClr>
              <a:buSzPct val="100000"/>
              <a:buNone/>
              <a:defRPr b="1" sz="3600">
                <a:solidFill>
                  <a:schemeClr val="lt1"/>
                </a:solidFill>
              </a:defRPr>
            </a:lvl7pPr>
            <a:lvl8pPr lvl="7" rtl="0">
              <a:spcBef>
                <a:spcPts val="0"/>
              </a:spcBef>
              <a:buClr>
                <a:schemeClr val="lt1"/>
              </a:buClr>
              <a:buSzPct val="100000"/>
              <a:buNone/>
              <a:defRPr b="1" sz="3600">
                <a:solidFill>
                  <a:schemeClr val="lt1"/>
                </a:solidFill>
              </a:defRPr>
            </a:lvl8pPr>
            <a:lvl9pPr lvl="8" rtl="0">
              <a:spcBef>
                <a:spcPts val="0"/>
              </a:spcBef>
              <a:buClr>
                <a:schemeClr val="lt1"/>
              </a:buClr>
              <a:buSzPct val="100000"/>
              <a:buNone/>
              <a:defRPr b="1" sz="3600">
                <a:solidFill>
                  <a:schemeClr val="lt1"/>
                </a:solidFill>
              </a:defRPr>
            </a:lvl9pPr>
          </a:lstStyle>
          <a:p/>
        </p:txBody>
      </p:sp>
      <p:sp>
        <p:nvSpPr>
          <p:cNvPr id="7" name="Shape 7"/>
          <p:cNvSpPr txBox="1"/>
          <p:nvPr>
            <p:ph idx="1" type="body"/>
          </p:nvPr>
        </p:nvSpPr>
        <p:spPr>
          <a:xfrm>
            <a:off x="457200" y="1200150"/>
            <a:ext cx="8229600" cy="3725700"/>
          </a:xfrm>
          <a:prstGeom prst="rect">
            <a:avLst/>
          </a:prstGeom>
          <a:noFill/>
          <a:ln>
            <a:noFill/>
          </a:ln>
        </p:spPr>
        <p:txBody>
          <a:bodyPr anchorCtr="0" anchor="t" bIns="91425" lIns="91425" rIns="91425" tIns="91425"/>
          <a:lstStyle>
            <a:lvl1pPr lvl="0" rtl="0">
              <a:spcBef>
                <a:spcPts val="600"/>
              </a:spcBef>
              <a:buClr>
                <a:schemeClr val="dk1"/>
              </a:buClr>
              <a:buSzPct val="100000"/>
              <a:defRPr sz="3000">
                <a:solidFill>
                  <a:schemeClr val="dk1"/>
                </a:solidFill>
              </a:defRPr>
            </a:lvl1pPr>
            <a:lvl2pPr lvl="1" rtl="0">
              <a:spcBef>
                <a:spcPts val="480"/>
              </a:spcBef>
              <a:buClr>
                <a:schemeClr val="dk1"/>
              </a:buClr>
              <a:buSzPct val="100000"/>
              <a:defRPr sz="2400">
                <a:solidFill>
                  <a:schemeClr val="dk1"/>
                </a:solidFill>
              </a:defRPr>
            </a:lvl2pPr>
            <a:lvl3pPr lvl="2" rtl="0">
              <a:spcBef>
                <a:spcPts val="480"/>
              </a:spcBef>
              <a:buClr>
                <a:schemeClr val="dk1"/>
              </a:buClr>
              <a:buSzPct val="100000"/>
              <a:defRPr sz="2400">
                <a:solidFill>
                  <a:schemeClr val="dk1"/>
                </a:solidFill>
              </a:defRPr>
            </a:lvl3pPr>
            <a:lvl4pPr lvl="3" rtl="0">
              <a:spcBef>
                <a:spcPts val="360"/>
              </a:spcBef>
              <a:buClr>
                <a:schemeClr val="dk1"/>
              </a:buClr>
              <a:buSzPct val="100000"/>
              <a:defRPr sz="1800">
                <a:solidFill>
                  <a:schemeClr val="dk1"/>
                </a:solidFill>
              </a:defRPr>
            </a:lvl4pPr>
            <a:lvl5pPr lvl="4" rtl="0">
              <a:spcBef>
                <a:spcPts val="360"/>
              </a:spcBef>
              <a:buClr>
                <a:schemeClr val="dk1"/>
              </a:buClr>
              <a:buSzPct val="100000"/>
              <a:defRPr sz="1800">
                <a:solidFill>
                  <a:schemeClr val="dk1"/>
                </a:solidFill>
              </a:defRPr>
            </a:lvl5pPr>
            <a:lvl6pPr lvl="5" rtl="0">
              <a:spcBef>
                <a:spcPts val="360"/>
              </a:spcBef>
              <a:buClr>
                <a:schemeClr val="dk1"/>
              </a:buClr>
              <a:buSzPct val="100000"/>
              <a:defRPr sz="1800">
                <a:solidFill>
                  <a:schemeClr val="dk1"/>
                </a:solidFill>
              </a:defRPr>
            </a:lvl6pPr>
            <a:lvl7pPr lvl="6" rtl="0">
              <a:spcBef>
                <a:spcPts val="360"/>
              </a:spcBef>
              <a:buClr>
                <a:schemeClr val="dk1"/>
              </a:buClr>
              <a:buSzPct val="100000"/>
              <a:defRPr sz="1800">
                <a:solidFill>
                  <a:schemeClr val="dk1"/>
                </a:solidFill>
              </a:defRPr>
            </a:lvl7pPr>
            <a:lvl8pPr lvl="7" rtl="0">
              <a:spcBef>
                <a:spcPts val="360"/>
              </a:spcBef>
              <a:buClr>
                <a:schemeClr val="dk1"/>
              </a:buClr>
              <a:buSzPct val="100000"/>
              <a:defRPr sz="1800">
                <a:solidFill>
                  <a:schemeClr val="dk1"/>
                </a:solidFill>
              </a:defRPr>
            </a:lvl8pPr>
            <a:lvl9pPr lvl="8" rtl="0">
              <a:spcBef>
                <a:spcPts val="360"/>
              </a:spcBef>
              <a:buClr>
                <a:schemeClr val="dk1"/>
              </a:buClr>
              <a:buSzPct val="100000"/>
              <a:defRPr sz="1800">
                <a:solidFill>
                  <a:schemeClr val="dk1"/>
                </a:solidFill>
              </a:defRPr>
            </a:lvl9pPr>
          </a:lstStyle>
          <a:p/>
        </p:txBody>
      </p:sp>
      <p:sp>
        <p:nvSpPr>
          <p:cNvPr id="8" name="Shape 8"/>
          <p:cNvSpPr txBox="1"/>
          <p:nvPr>
            <p:ph idx="12" type="sldNum"/>
          </p:nvPr>
        </p:nvSpPr>
        <p:spPr>
          <a:xfrm>
            <a:off x="8556791" y="4749850"/>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3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youtube.com/v/dJ8WXpsUXYQ" TargetMode="External"/><Relationship Id="rId4" Type="http://schemas.openxmlformats.org/officeDocument/2006/relationships/image" Target="../media/image0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youtube.com/v/NJEBfl_LKno" TargetMode="Externa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youtube.com/v/JHJhgDOySC0" TargetMode="Externa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07.png"/><Relationship Id="rId4" Type="http://schemas.openxmlformats.org/officeDocument/2006/relationships/image" Target="../media/image0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8.png"/><Relationship Id="rId4" Type="http://schemas.openxmlformats.org/officeDocument/2006/relationships/image" Target="../media/image0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youtube.com/v/vPszR0-vTqc" TargetMode="External"/><Relationship Id="rId4" Type="http://schemas.openxmlformats.org/officeDocument/2006/relationships/image" Target="../media/image2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hyperlink" Target="http://youtube.com/v/uql9B93h1Xc" TargetMode="Externa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hyperlink" Target="http://youtube.com/v/6fhbbFd4icY" TargetMode="External"/><Relationship Id="rId4" Type="http://schemas.openxmlformats.org/officeDocument/2006/relationships/image" Target="../media/image3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hyperlink" Target="http://youtube.com/v/t1nwSuWr_q8" TargetMode="External"/><Relationship Id="rId4" Type="http://schemas.openxmlformats.org/officeDocument/2006/relationships/image" Target="../media/image3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8.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0.png"/><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www.pbslearningmedia.org/resource/tdc02.sci.life.reg.bodycontrol/body-control-center/"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1.png"/><Relationship Id="rId4"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x="0" y="0"/>
          <a:ext cx="0" cy="0"/>
          <a:chOff x="0" y="0"/>
          <a:chExt cx="0" cy="0"/>
        </a:xfrm>
      </p:grpSpPr>
      <p:sp>
        <p:nvSpPr>
          <p:cNvPr id="44" name="Shape 44"/>
          <p:cNvSpPr txBox="1"/>
          <p:nvPr>
            <p:ph type="ctrTitle"/>
          </p:nvPr>
        </p:nvSpPr>
        <p:spPr>
          <a:xfrm>
            <a:off x="0" y="1867775"/>
            <a:ext cx="5181000" cy="1648800"/>
          </a:xfrm>
          <a:prstGeom prst="rect">
            <a:avLst/>
          </a:prstGeom>
        </p:spPr>
        <p:txBody>
          <a:bodyPr anchorCtr="0" anchor="b" bIns="91425" lIns="91425" rIns="91425" tIns="91425">
            <a:noAutofit/>
          </a:bodyPr>
          <a:lstStyle/>
          <a:p>
            <a:pPr lvl="0" rtl="0">
              <a:spcBef>
                <a:spcPts val="0"/>
              </a:spcBef>
              <a:buNone/>
            </a:pPr>
            <a:r>
              <a:rPr lang="en" sz="6000"/>
              <a:t>Homeostasis Notes </a:t>
            </a:r>
          </a:p>
          <a:p>
            <a:pPr lvl="0">
              <a:spcBef>
                <a:spcPts val="0"/>
              </a:spcBef>
              <a:buNone/>
            </a:pPr>
            <a:r>
              <a:rPr lang="en" sz="6000"/>
              <a:t>pg. 29</a:t>
            </a:r>
          </a:p>
        </p:txBody>
      </p:sp>
      <p:sp>
        <p:nvSpPr>
          <p:cNvPr id="45" name="Shape 45"/>
          <p:cNvSpPr txBox="1"/>
          <p:nvPr>
            <p:ph idx="1" type="subTitle"/>
          </p:nvPr>
        </p:nvSpPr>
        <p:spPr>
          <a:xfrm>
            <a:off x="685800" y="3627026"/>
            <a:ext cx="7772400" cy="774300"/>
          </a:xfrm>
          <a:prstGeom prst="rect">
            <a:avLst/>
          </a:prstGeom>
        </p:spPr>
        <p:txBody>
          <a:bodyPr anchorCtr="0" anchor="t" bIns="91425" lIns="91425" rIns="91425" tIns="91425">
            <a:noAutofit/>
          </a:bodyPr>
          <a:lstStyle/>
          <a:p>
            <a:pPr lvl="0">
              <a:spcBef>
                <a:spcPts val="0"/>
              </a:spcBef>
              <a:buNone/>
            </a:pPr>
            <a:r>
              <a:rPr lang="en"/>
              <a:t>The Nervous System &amp; Homeostasis</a:t>
            </a:r>
          </a:p>
        </p:txBody>
      </p:sp>
      <p:pic>
        <p:nvPicPr>
          <p:cNvPr id="46" name="Shape 46"/>
          <p:cNvPicPr preferRelativeResize="0"/>
          <p:nvPr/>
        </p:nvPicPr>
        <p:blipFill>
          <a:blip r:embed="rId3">
            <a:alphaModFix/>
          </a:blip>
          <a:stretch>
            <a:fillRect/>
          </a:stretch>
        </p:blipFill>
        <p:spPr>
          <a:xfrm>
            <a:off x="4969274" y="734062"/>
            <a:ext cx="3963000" cy="23471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t/>
            </a:r>
            <a:endParaRPr/>
          </a:p>
        </p:txBody>
      </p:sp>
      <p:sp>
        <p:nvSpPr>
          <p:cNvPr id="118" name="Shape 118"/>
          <p:cNvSpPr txBox="1"/>
          <p:nvPr>
            <p:ph idx="1" type="body"/>
          </p:nvPr>
        </p:nvSpPr>
        <p:spPr>
          <a:xfrm>
            <a:off x="457200" y="1200150"/>
            <a:ext cx="8229600" cy="3725700"/>
          </a:xfrm>
          <a:prstGeom prst="rect">
            <a:avLst/>
          </a:prstGeom>
        </p:spPr>
        <p:txBody>
          <a:bodyPr anchorCtr="0" anchor="t" bIns="91425" lIns="91425" rIns="91425" tIns="91425">
            <a:noAutofit/>
          </a:bodyPr>
          <a:lstStyle/>
          <a:p>
            <a:pPr lvl="0">
              <a:spcBef>
                <a:spcPts val="0"/>
              </a:spcBef>
              <a:buNone/>
            </a:pPr>
            <a:r>
              <a:t/>
            </a:r>
            <a:endParaRPr/>
          </a:p>
        </p:txBody>
      </p:sp>
      <p:pic>
        <p:nvPicPr>
          <p:cNvPr id="119" name="Shape 119"/>
          <p:cNvPicPr preferRelativeResize="0"/>
          <p:nvPr/>
        </p:nvPicPr>
        <p:blipFill>
          <a:blip r:embed="rId3">
            <a:alphaModFix/>
          </a:blip>
          <a:stretch>
            <a:fillRect/>
          </a:stretch>
        </p:blipFill>
        <p:spPr>
          <a:xfrm>
            <a:off x="921575" y="0"/>
            <a:ext cx="685799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457200" y="205975"/>
            <a:ext cx="8508000" cy="994200"/>
          </a:xfrm>
          <a:prstGeom prst="rect">
            <a:avLst/>
          </a:prstGeom>
        </p:spPr>
        <p:txBody>
          <a:bodyPr anchorCtr="0" anchor="b" bIns="91425" lIns="91425" rIns="91425" tIns="91425">
            <a:noAutofit/>
          </a:bodyPr>
          <a:lstStyle/>
          <a:p>
            <a:pPr lvl="0">
              <a:spcBef>
                <a:spcPts val="0"/>
              </a:spcBef>
              <a:buNone/>
            </a:pPr>
            <a:r>
              <a:rPr lang="en"/>
              <a:t>Get a table, tape over your notes as a flap on pg.29 when done today</a:t>
            </a:r>
          </a:p>
        </p:txBody>
      </p:sp>
      <p:sp>
        <p:nvSpPr>
          <p:cNvPr id="125" name="Shape 125"/>
          <p:cNvSpPr txBox="1"/>
          <p:nvPr>
            <p:ph idx="1" type="body"/>
          </p:nvPr>
        </p:nvSpPr>
        <p:spPr>
          <a:xfrm>
            <a:off x="457200" y="1200150"/>
            <a:ext cx="8229600" cy="3725700"/>
          </a:xfrm>
          <a:prstGeom prst="rect">
            <a:avLst/>
          </a:prstGeom>
        </p:spPr>
        <p:txBody>
          <a:bodyPr anchorCtr="0" anchor="t" bIns="91425" lIns="91425" rIns="91425" tIns="91425">
            <a:noAutofit/>
          </a:bodyPr>
          <a:lstStyle/>
          <a:p>
            <a:pPr lvl="0">
              <a:spcBef>
                <a:spcPts val="0"/>
              </a:spcBef>
              <a:buNone/>
            </a:pPr>
            <a:r>
              <a:t/>
            </a:r>
            <a:endParaRPr/>
          </a:p>
        </p:txBody>
      </p:sp>
      <p:pic>
        <p:nvPicPr>
          <p:cNvPr id="126" name="Shape 126"/>
          <p:cNvPicPr preferRelativeResize="0"/>
          <p:nvPr/>
        </p:nvPicPr>
        <p:blipFill rotWithShape="1">
          <a:blip r:embed="rId3">
            <a:alphaModFix/>
          </a:blip>
          <a:srcRect b="22523" l="7752" r="54921" t="32266"/>
          <a:stretch/>
        </p:blipFill>
        <p:spPr>
          <a:xfrm>
            <a:off x="138200" y="1200149"/>
            <a:ext cx="8867597" cy="36617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ctrTitle"/>
          </p:nvPr>
        </p:nvSpPr>
        <p:spPr>
          <a:xfrm>
            <a:off x="685800" y="1867781"/>
            <a:ext cx="7772400" cy="1648800"/>
          </a:xfrm>
          <a:prstGeom prst="rect">
            <a:avLst/>
          </a:prstGeom>
        </p:spPr>
        <p:txBody>
          <a:bodyPr anchorCtr="0" anchor="b" bIns="91425" lIns="91425" rIns="91425" tIns="91425">
            <a:noAutofit/>
          </a:bodyPr>
          <a:lstStyle/>
          <a:p>
            <a:pPr lvl="0">
              <a:spcBef>
                <a:spcPts val="0"/>
              </a:spcBef>
              <a:buNone/>
            </a:pPr>
            <a:r>
              <a:rPr lang="en"/>
              <a:t>Let’s fill in the table together for a thermostat</a:t>
            </a:r>
          </a:p>
        </p:txBody>
      </p:sp>
      <p:sp>
        <p:nvSpPr>
          <p:cNvPr id="132" name="Shape 132"/>
          <p:cNvSpPr txBox="1"/>
          <p:nvPr>
            <p:ph idx="1" type="subTitle"/>
          </p:nvPr>
        </p:nvSpPr>
        <p:spPr>
          <a:xfrm>
            <a:off x="685800" y="3627026"/>
            <a:ext cx="7772400" cy="7743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ctrTitle"/>
          </p:nvPr>
        </p:nvSpPr>
        <p:spPr>
          <a:xfrm>
            <a:off x="156225" y="396575"/>
            <a:ext cx="8987700" cy="3230400"/>
          </a:xfrm>
          <a:prstGeom prst="rect">
            <a:avLst/>
          </a:prstGeom>
        </p:spPr>
        <p:txBody>
          <a:bodyPr anchorCtr="0" anchor="b" bIns="91425" lIns="91425" rIns="91425" tIns="91425">
            <a:noAutofit/>
          </a:bodyPr>
          <a:lstStyle/>
          <a:p>
            <a:pPr lvl="0">
              <a:spcBef>
                <a:spcPts val="0"/>
              </a:spcBef>
              <a:buNone/>
            </a:pPr>
            <a:r>
              <a:rPr lang="en"/>
              <a:t>Use your diagram to fill in the table for human body</a:t>
            </a:r>
          </a:p>
        </p:txBody>
      </p:sp>
      <p:sp>
        <p:nvSpPr>
          <p:cNvPr id="138" name="Shape 138"/>
          <p:cNvSpPr txBox="1"/>
          <p:nvPr>
            <p:ph idx="1" type="subTitle"/>
          </p:nvPr>
        </p:nvSpPr>
        <p:spPr>
          <a:xfrm>
            <a:off x="685800" y="3627026"/>
            <a:ext cx="7772400" cy="7743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pic>
        <p:nvPicPr>
          <p:cNvPr id="143" name="Shape 143"/>
          <p:cNvPicPr preferRelativeResize="0"/>
          <p:nvPr/>
        </p:nvPicPr>
        <p:blipFill>
          <a:blip r:embed="rId3">
            <a:alphaModFix/>
          </a:blip>
          <a:stretch>
            <a:fillRect/>
          </a:stretch>
        </p:blipFill>
        <p:spPr>
          <a:xfrm>
            <a:off x="8391004" y="1492674"/>
            <a:ext cx="771801" cy="2975593"/>
          </a:xfrm>
          <a:prstGeom prst="rect">
            <a:avLst/>
          </a:prstGeom>
          <a:noFill/>
          <a:ln>
            <a:noFill/>
          </a:ln>
        </p:spPr>
      </p:pic>
      <p:sp>
        <p:nvSpPr>
          <p:cNvPr id="144" name="Shape 144"/>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b="0" lang="en" sz="3000">
                <a:solidFill>
                  <a:schemeClr val="dk1"/>
                </a:solidFill>
              </a:rPr>
              <a:t>For a feedback loop you need:</a:t>
            </a:r>
          </a:p>
        </p:txBody>
      </p:sp>
      <p:sp>
        <p:nvSpPr>
          <p:cNvPr id="145" name="Shape 145"/>
          <p:cNvSpPr txBox="1"/>
          <p:nvPr>
            <p:ph idx="1" type="body"/>
          </p:nvPr>
        </p:nvSpPr>
        <p:spPr>
          <a:xfrm>
            <a:off x="-20075" y="971550"/>
            <a:ext cx="8706900" cy="3725700"/>
          </a:xfrm>
          <a:prstGeom prst="rect">
            <a:avLst/>
          </a:prstGeom>
        </p:spPr>
        <p:txBody>
          <a:bodyPr anchorCtr="0" anchor="t" bIns="91425" lIns="91425" rIns="91425" tIns="91425">
            <a:noAutofit/>
          </a:bodyPr>
          <a:lstStyle/>
          <a:p>
            <a:pPr indent="-381000" lvl="0" marL="457200" rtl="0">
              <a:spcBef>
                <a:spcPts val="0"/>
              </a:spcBef>
              <a:buSzPct val="100000"/>
              <a:buAutoNum type="arabicPeriod"/>
            </a:pPr>
            <a:r>
              <a:rPr lang="en" sz="2400" u="sng"/>
              <a:t>Set-point:</a:t>
            </a:r>
            <a:r>
              <a:rPr lang="en" sz="2400"/>
              <a:t> Knowledge of what is “normal” </a:t>
            </a:r>
            <a:r>
              <a:rPr lang="en" sz="1800"/>
              <a:t>(ex: human internal body temperature of 98.6</a:t>
            </a:r>
            <a:r>
              <a:rPr baseline="30000" lang="en" sz="1800"/>
              <a:t>o</a:t>
            </a:r>
            <a:r>
              <a:rPr lang="en" sz="1800"/>
              <a:t>F/37</a:t>
            </a:r>
            <a:r>
              <a:rPr baseline="30000" lang="en" sz="1800"/>
              <a:t>o</a:t>
            </a:r>
            <a:r>
              <a:rPr lang="en" sz="1800"/>
              <a:t>C)</a:t>
            </a:r>
          </a:p>
          <a:p>
            <a:pPr indent="-381000" lvl="0" marL="457200" rtl="0">
              <a:spcBef>
                <a:spcPts val="0"/>
              </a:spcBef>
              <a:buClr>
                <a:srgbClr val="0000FF"/>
              </a:buClr>
              <a:buSzPct val="100000"/>
              <a:buAutoNum type="arabicPeriod"/>
            </a:pPr>
            <a:r>
              <a:rPr lang="en" sz="2400" u="sng">
                <a:solidFill>
                  <a:srgbClr val="0000FF"/>
                </a:solidFill>
              </a:rPr>
              <a:t>Stimulus</a:t>
            </a:r>
            <a:r>
              <a:rPr lang="en" sz="2400">
                <a:solidFill>
                  <a:srgbClr val="0000FF"/>
                </a:solidFill>
              </a:rPr>
              <a:t>: A change must occur away from the </a:t>
            </a:r>
            <a:r>
              <a:rPr lang="en" sz="2400" u="sng">
                <a:solidFill>
                  <a:srgbClr val="0000FF"/>
                </a:solidFill>
              </a:rPr>
              <a:t>set-point</a:t>
            </a:r>
          </a:p>
          <a:p>
            <a:pPr indent="-381000" lvl="0" marL="457200" rtl="0">
              <a:spcBef>
                <a:spcPts val="0"/>
              </a:spcBef>
              <a:buClr>
                <a:srgbClr val="0000FF"/>
              </a:buClr>
              <a:buSzPct val="100000"/>
              <a:buAutoNum type="arabicPeriod"/>
            </a:pPr>
            <a:r>
              <a:rPr lang="en" sz="2400" u="sng">
                <a:solidFill>
                  <a:srgbClr val="0000FF"/>
                </a:solidFill>
              </a:rPr>
              <a:t>Sensor:</a:t>
            </a:r>
            <a:r>
              <a:rPr lang="en" sz="2400">
                <a:solidFill>
                  <a:srgbClr val="0000FF"/>
                </a:solidFill>
              </a:rPr>
              <a:t> Constantly checking/ looking for a change </a:t>
            </a:r>
            <a:r>
              <a:rPr lang="en" sz="1800">
                <a:solidFill>
                  <a:srgbClr val="0000FF"/>
                </a:solidFill>
              </a:rPr>
              <a:t>(ex: Nerves in skin)</a:t>
            </a:r>
          </a:p>
          <a:p>
            <a:pPr indent="-381000" lvl="0" marL="457200" rtl="0">
              <a:spcBef>
                <a:spcPts val="0"/>
              </a:spcBef>
              <a:buClr>
                <a:srgbClr val="0000FF"/>
              </a:buClr>
              <a:buSzPct val="100000"/>
              <a:buAutoNum type="arabicPeriod"/>
            </a:pPr>
            <a:r>
              <a:rPr lang="en" sz="2400" u="sng">
                <a:solidFill>
                  <a:srgbClr val="0000FF"/>
                </a:solidFill>
              </a:rPr>
              <a:t>Control Center</a:t>
            </a:r>
            <a:r>
              <a:rPr lang="en" sz="2400">
                <a:solidFill>
                  <a:srgbClr val="0000FF"/>
                </a:solidFill>
              </a:rPr>
              <a:t>: to decide what to do to fix the change</a:t>
            </a:r>
            <a:r>
              <a:rPr lang="en" sz="1800">
                <a:solidFill>
                  <a:srgbClr val="0000FF"/>
                </a:solidFill>
              </a:rPr>
              <a:t> (ex: Brain)</a:t>
            </a:r>
          </a:p>
          <a:p>
            <a:pPr indent="-381000" lvl="0" marL="457200" rtl="0">
              <a:spcBef>
                <a:spcPts val="0"/>
              </a:spcBef>
              <a:buClr>
                <a:srgbClr val="0000FF"/>
              </a:buClr>
              <a:buSzPct val="100000"/>
              <a:buAutoNum type="arabicPeriod"/>
            </a:pPr>
            <a:r>
              <a:rPr lang="en" sz="2400" u="sng">
                <a:solidFill>
                  <a:srgbClr val="0000FF"/>
                </a:solidFill>
              </a:rPr>
              <a:t>Effector</a:t>
            </a:r>
            <a:r>
              <a:rPr lang="en" sz="2400">
                <a:solidFill>
                  <a:srgbClr val="0000FF"/>
                </a:solidFill>
              </a:rPr>
              <a:t>: An organ, etc. that can receive instructions from brain and can physically cause a change </a:t>
            </a:r>
            <a:r>
              <a:rPr lang="en" sz="1800">
                <a:solidFill>
                  <a:srgbClr val="0000FF"/>
                </a:solidFill>
              </a:rPr>
              <a:t>(ex: muscles shiver, pancreas release sugar into the blood if haven’t eaten in awhile)</a:t>
            </a:r>
          </a:p>
          <a:p>
            <a:pPr indent="-381000" lvl="0" marL="457200">
              <a:spcBef>
                <a:spcPts val="0"/>
              </a:spcBef>
              <a:buSzPct val="100000"/>
              <a:buAutoNum type="arabicPeriod"/>
            </a:pPr>
            <a:r>
              <a:rPr lang="en" sz="2400" u="sng"/>
              <a:t>Control center</a:t>
            </a:r>
            <a:r>
              <a:rPr lang="en" sz="2400"/>
              <a:t> stops effector once change has been neutralized/returned to </a:t>
            </a:r>
            <a:r>
              <a:rPr lang="en" sz="2400" u="sng"/>
              <a:t>set-point</a:t>
            </a:r>
            <a:r>
              <a:rPr lang="en" sz="2400"/>
              <a:t> </a:t>
            </a:r>
            <a:r>
              <a:rPr lang="en" sz="1800"/>
              <a:t>(ex: no longer cold, stop shivering)</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In a house:</a:t>
            </a:r>
          </a:p>
        </p:txBody>
      </p:sp>
      <p:sp>
        <p:nvSpPr>
          <p:cNvPr id="151" name="Shape 151"/>
          <p:cNvSpPr txBox="1"/>
          <p:nvPr>
            <p:ph idx="1" type="body"/>
          </p:nvPr>
        </p:nvSpPr>
        <p:spPr>
          <a:xfrm>
            <a:off x="0" y="970900"/>
            <a:ext cx="5588100" cy="3904500"/>
          </a:xfrm>
          <a:prstGeom prst="rect">
            <a:avLst/>
          </a:prstGeom>
        </p:spPr>
        <p:txBody>
          <a:bodyPr anchorCtr="0" anchor="t" bIns="91425" lIns="91425" rIns="91425" tIns="91425">
            <a:noAutofit/>
          </a:bodyPr>
          <a:lstStyle/>
          <a:p>
            <a:pPr indent="-374650" lvl="0" marL="457200" rtl="0">
              <a:spcBef>
                <a:spcPts val="0"/>
              </a:spcBef>
              <a:buClr>
                <a:srgbClr val="0000FF"/>
              </a:buClr>
              <a:buSzPct val="100000"/>
              <a:buAutoNum type="arabicPeriod" startAt="2"/>
            </a:pPr>
            <a:r>
              <a:rPr lang="en" sz="2300" u="sng">
                <a:solidFill>
                  <a:srgbClr val="0000FF"/>
                </a:solidFill>
              </a:rPr>
              <a:t>Stimulus</a:t>
            </a:r>
            <a:r>
              <a:rPr lang="en" sz="2300">
                <a:solidFill>
                  <a:srgbClr val="0000FF"/>
                </a:solidFill>
              </a:rPr>
              <a:t>: temperature change</a:t>
            </a:r>
          </a:p>
          <a:p>
            <a:pPr indent="-374650" lvl="0" marL="457200" rtl="0">
              <a:spcBef>
                <a:spcPts val="0"/>
              </a:spcBef>
              <a:buClr>
                <a:srgbClr val="0000FF"/>
              </a:buClr>
              <a:buSzPct val="100000"/>
              <a:buAutoNum type="arabicPeriod" startAt="2"/>
            </a:pPr>
            <a:r>
              <a:rPr lang="en" sz="2300" u="sng">
                <a:solidFill>
                  <a:srgbClr val="0000FF"/>
                </a:solidFill>
              </a:rPr>
              <a:t>Sensor</a:t>
            </a:r>
            <a:r>
              <a:rPr lang="en" sz="2300">
                <a:solidFill>
                  <a:srgbClr val="0000FF"/>
                </a:solidFill>
              </a:rPr>
              <a:t>: </a:t>
            </a:r>
            <a:r>
              <a:rPr i="1" lang="en" sz="2300">
                <a:solidFill>
                  <a:srgbClr val="0000FF"/>
                </a:solidFill>
              </a:rPr>
              <a:t>Thermostat </a:t>
            </a:r>
            <a:r>
              <a:rPr lang="en" sz="2300">
                <a:solidFill>
                  <a:srgbClr val="0000FF"/>
                </a:solidFill>
              </a:rPr>
              <a:t>takes temperature 24/7 to watch for change</a:t>
            </a:r>
          </a:p>
          <a:p>
            <a:pPr indent="-374650" lvl="0" marL="457200" rtl="0">
              <a:spcBef>
                <a:spcPts val="0"/>
              </a:spcBef>
              <a:buClr>
                <a:srgbClr val="0000FF"/>
              </a:buClr>
              <a:buSzPct val="100000"/>
              <a:buAutoNum type="arabicPeriod" startAt="2"/>
            </a:pPr>
            <a:r>
              <a:rPr lang="en" sz="2300" u="sng">
                <a:solidFill>
                  <a:srgbClr val="0000FF"/>
                </a:solidFill>
              </a:rPr>
              <a:t>Control Center</a:t>
            </a:r>
            <a:r>
              <a:rPr lang="en" sz="2300">
                <a:solidFill>
                  <a:srgbClr val="0000FF"/>
                </a:solidFill>
              </a:rPr>
              <a:t>: </a:t>
            </a:r>
            <a:r>
              <a:rPr i="1" lang="en" sz="2300">
                <a:solidFill>
                  <a:srgbClr val="0000FF"/>
                </a:solidFill>
              </a:rPr>
              <a:t>Chip </a:t>
            </a:r>
            <a:r>
              <a:rPr lang="en" sz="2300">
                <a:solidFill>
                  <a:srgbClr val="0000FF"/>
                </a:solidFill>
              </a:rPr>
              <a:t>in thermostat is programmed how to turn on heater if cold/AC if hot.</a:t>
            </a:r>
          </a:p>
          <a:p>
            <a:pPr indent="-374650" lvl="0" marL="457200">
              <a:spcBef>
                <a:spcPts val="0"/>
              </a:spcBef>
              <a:buClr>
                <a:srgbClr val="0000FF"/>
              </a:buClr>
              <a:buSzPct val="100000"/>
              <a:buAutoNum type="arabicPeriod" startAt="2"/>
            </a:pPr>
            <a:r>
              <a:rPr lang="en" sz="2300" u="sng">
                <a:solidFill>
                  <a:srgbClr val="0000FF"/>
                </a:solidFill>
              </a:rPr>
              <a:t>Effector</a:t>
            </a:r>
            <a:r>
              <a:rPr lang="en" sz="2300">
                <a:solidFill>
                  <a:srgbClr val="0000FF"/>
                </a:solidFill>
              </a:rPr>
              <a:t>: Heater/AC (outside) physically changes the temperature until the control center says the house is back to normal set temperature.</a:t>
            </a:r>
          </a:p>
        </p:txBody>
      </p:sp>
      <p:pic>
        <p:nvPicPr>
          <p:cNvPr id="152" name="Shape 152"/>
          <p:cNvPicPr preferRelativeResize="0"/>
          <p:nvPr/>
        </p:nvPicPr>
        <p:blipFill>
          <a:blip r:embed="rId3">
            <a:alphaModFix/>
          </a:blip>
          <a:stretch>
            <a:fillRect/>
          </a:stretch>
        </p:blipFill>
        <p:spPr>
          <a:xfrm>
            <a:off x="5528174" y="1134866"/>
            <a:ext cx="3675900" cy="35765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In a body:</a:t>
            </a:r>
          </a:p>
        </p:txBody>
      </p:sp>
      <p:sp>
        <p:nvSpPr>
          <p:cNvPr id="158" name="Shape 158"/>
          <p:cNvSpPr txBox="1"/>
          <p:nvPr>
            <p:ph idx="1" type="body"/>
          </p:nvPr>
        </p:nvSpPr>
        <p:spPr>
          <a:xfrm>
            <a:off x="0" y="970900"/>
            <a:ext cx="7811400" cy="3904500"/>
          </a:xfrm>
          <a:prstGeom prst="rect">
            <a:avLst/>
          </a:prstGeom>
        </p:spPr>
        <p:txBody>
          <a:bodyPr anchorCtr="0" anchor="t" bIns="91425" lIns="91425" rIns="91425" tIns="91425">
            <a:noAutofit/>
          </a:bodyPr>
          <a:lstStyle/>
          <a:p>
            <a:pPr indent="-381000" lvl="0" marL="457200" rtl="0">
              <a:spcBef>
                <a:spcPts val="0"/>
              </a:spcBef>
              <a:buClr>
                <a:srgbClr val="0000FF"/>
              </a:buClr>
              <a:buSzPct val="100000"/>
              <a:buAutoNum type="arabicPeriod" startAt="2"/>
            </a:pPr>
            <a:r>
              <a:rPr lang="en" sz="2400" u="sng">
                <a:solidFill>
                  <a:srgbClr val="0000FF"/>
                </a:solidFill>
              </a:rPr>
              <a:t>Stimulus</a:t>
            </a:r>
            <a:r>
              <a:rPr lang="en" sz="2400">
                <a:solidFill>
                  <a:srgbClr val="0000FF"/>
                </a:solidFill>
              </a:rPr>
              <a:t>: internal temperature change- TOO COLD</a:t>
            </a:r>
          </a:p>
          <a:p>
            <a:pPr indent="-381000" lvl="0" marL="457200" rtl="0">
              <a:spcBef>
                <a:spcPts val="0"/>
              </a:spcBef>
              <a:buClr>
                <a:srgbClr val="0000FF"/>
              </a:buClr>
              <a:buSzPct val="100000"/>
              <a:buAutoNum type="arabicPeriod" startAt="2"/>
            </a:pPr>
            <a:r>
              <a:rPr lang="en" sz="2400" u="sng">
                <a:solidFill>
                  <a:srgbClr val="0000FF"/>
                </a:solidFill>
              </a:rPr>
              <a:t>Sensor</a:t>
            </a:r>
            <a:r>
              <a:rPr lang="en" sz="2400">
                <a:solidFill>
                  <a:srgbClr val="0000FF"/>
                </a:solidFill>
              </a:rPr>
              <a:t>: </a:t>
            </a:r>
            <a:r>
              <a:rPr i="1" lang="en" sz="2400">
                <a:solidFill>
                  <a:srgbClr val="0000FF"/>
                </a:solidFill>
              </a:rPr>
              <a:t>Hypothalamus </a:t>
            </a:r>
            <a:r>
              <a:rPr lang="en" sz="2400">
                <a:solidFill>
                  <a:srgbClr val="0000FF"/>
                </a:solidFill>
              </a:rPr>
              <a:t>in brain takes temperature 24/7 to watch for change</a:t>
            </a:r>
          </a:p>
          <a:p>
            <a:pPr indent="-381000" lvl="0" marL="457200" rtl="0">
              <a:spcBef>
                <a:spcPts val="0"/>
              </a:spcBef>
              <a:buClr>
                <a:srgbClr val="0000FF"/>
              </a:buClr>
              <a:buSzPct val="100000"/>
              <a:buAutoNum type="arabicPeriod" startAt="2"/>
            </a:pPr>
            <a:r>
              <a:rPr lang="en" sz="2400" u="sng">
                <a:solidFill>
                  <a:srgbClr val="0000FF"/>
                </a:solidFill>
              </a:rPr>
              <a:t>Control Center</a:t>
            </a:r>
            <a:r>
              <a:rPr lang="en" sz="2400">
                <a:solidFill>
                  <a:srgbClr val="0000FF"/>
                </a:solidFill>
              </a:rPr>
              <a:t>: Hypothalamus uses the release of </a:t>
            </a:r>
            <a:r>
              <a:rPr i="1" lang="en" sz="2400">
                <a:solidFill>
                  <a:srgbClr val="0000FF"/>
                </a:solidFill>
              </a:rPr>
              <a:t>hormones </a:t>
            </a:r>
            <a:r>
              <a:rPr lang="en" sz="2400">
                <a:solidFill>
                  <a:srgbClr val="0000FF"/>
                </a:solidFill>
              </a:rPr>
              <a:t>into the blood to control our response.</a:t>
            </a:r>
          </a:p>
          <a:p>
            <a:pPr indent="-381000" lvl="0" marL="457200" rtl="0">
              <a:spcBef>
                <a:spcPts val="0"/>
              </a:spcBef>
              <a:buClr>
                <a:srgbClr val="0000FF"/>
              </a:buClr>
              <a:buSzPct val="100000"/>
              <a:buAutoNum type="arabicPeriod" startAt="2"/>
            </a:pPr>
            <a:r>
              <a:rPr lang="en" sz="2400" u="sng">
                <a:solidFill>
                  <a:srgbClr val="0000FF"/>
                </a:solidFill>
              </a:rPr>
              <a:t>Effector</a:t>
            </a:r>
            <a:r>
              <a:rPr lang="en" sz="2400">
                <a:solidFill>
                  <a:srgbClr val="0000FF"/>
                </a:solidFill>
              </a:rPr>
              <a:t>: Hormone messengers turn on or off </a:t>
            </a:r>
            <a:r>
              <a:rPr b="1" lang="en" sz="2400">
                <a:solidFill>
                  <a:srgbClr val="0000FF"/>
                </a:solidFill>
              </a:rPr>
              <a:t>several </a:t>
            </a:r>
            <a:r>
              <a:rPr lang="en" sz="2400">
                <a:solidFill>
                  <a:srgbClr val="0000FF"/>
                </a:solidFill>
              </a:rPr>
              <a:t>changes that affect body temperature until the </a:t>
            </a:r>
            <a:r>
              <a:rPr i="1" lang="en" sz="2400">
                <a:solidFill>
                  <a:srgbClr val="0000FF"/>
                </a:solidFill>
              </a:rPr>
              <a:t>hypothalamus</a:t>
            </a:r>
            <a:r>
              <a:rPr lang="en" sz="2400">
                <a:solidFill>
                  <a:srgbClr val="0000FF"/>
                </a:solidFill>
              </a:rPr>
              <a:t> says the body is back to the set point temperature</a:t>
            </a:r>
          </a:p>
          <a:p>
            <a:pPr indent="-342900" lvl="1" marL="914400" rtl="0">
              <a:spcBef>
                <a:spcPts val="0"/>
              </a:spcBef>
              <a:buClr>
                <a:srgbClr val="000000"/>
              </a:buClr>
              <a:buSzPct val="100000"/>
              <a:buAutoNum type="alphaLcPeriod"/>
            </a:pPr>
            <a:r>
              <a:rPr lang="en" sz="1800">
                <a:solidFill>
                  <a:srgbClr val="000000"/>
                </a:solidFill>
              </a:rPr>
              <a:t>shiver/sweat, goosebumps, constrict blood vessels, lower circulation to hands and feet...</a:t>
            </a:r>
          </a:p>
        </p:txBody>
      </p:sp>
      <p:pic>
        <p:nvPicPr>
          <p:cNvPr id="159" name="Shape 159"/>
          <p:cNvPicPr preferRelativeResize="0"/>
          <p:nvPr/>
        </p:nvPicPr>
        <p:blipFill>
          <a:blip r:embed="rId3">
            <a:alphaModFix/>
          </a:blip>
          <a:stretch>
            <a:fillRect/>
          </a:stretch>
        </p:blipFill>
        <p:spPr>
          <a:xfrm>
            <a:off x="8391004" y="1492674"/>
            <a:ext cx="771801" cy="29755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ctrTitle"/>
          </p:nvPr>
        </p:nvSpPr>
        <p:spPr>
          <a:xfrm>
            <a:off x="685800" y="1867781"/>
            <a:ext cx="7772400" cy="1648800"/>
          </a:xfrm>
          <a:prstGeom prst="rect">
            <a:avLst/>
          </a:prstGeom>
        </p:spPr>
        <p:txBody>
          <a:bodyPr anchorCtr="0" anchor="b" bIns="91425" lIns="91425" rIns="91425" tIns="91425">
            <a:noAutofit/>
          </a:bodyPr>
          <a:lstStyle/>
          <a:p>
            <a:pPr lvl="0">
              <a:spcBef>
                <a:spcPts val="0"/>
              </a:spcBef>
              <a:buNone/>
            </a:pPr>
            <a:r>
              <a:t/>
            </a:r>
            <a:endParaRPr/>
          </a:p>
        </p:txBody>
      </p:sp>
      <p:sp>
        <p:nvSpPr>
          <p:cNvPr id="165" name="Shape 165"/>
          <p:cNvSpPr txBox="1"/>
          <p:nvPr>
            <p:ph idx="1" type="subTitle"/>
          </p:nvPr>
        </p:nvSpPr>
        <p:spPr>
          <a:xfrm>
            <a:off x="62275" y="311350"/>
            <a:ext cx="2951400" cy="4089900"/>
          </a:xfrm>
          <a:prstGeom prst="rect">
            <a:avLst/>
          </a:prstGeom>
        </p:spPr>
        <p:txBody>
          <a:bodyPr anchorCtr="0" anchor="t" bIns="91425" lIns="91425" rIns="91425" tIns="91425">
            <a:noAutofit/>
          </a:bodyPr>
          <a:lstStyle/>
          <a:p>
            <a:pPr lvl="0">
              <a:spcBef>
                <a:spcPts val="0"/>
              </a:spcBef>
              <a:buNone/>
            </a:pPr>
            <a:r>
              <a:rPr lang="en">
                <a:highlight>
                  <a:srgbClr val="FFFFFF"/>
                </a:highlight>
              </a:rPr>
              <a:t>The body does more than just sweat or shiver in response to temperature change</a:t>
            </a:r>
          </a:p>
        </p:txBody>
      </p:sp>
      <p:pic>
        <p:nvPicPr>
          <p:cNvPr id="166" name="Shape 166"/>
          <p:cNvPicPr preferRelativeResize="0"/>
          <p:nvPr/>
        </p:nvPicPr>
        <p:blipFill>
          <a:blip r:embed="rId3">
            <a:alphaModFix/>
          </a:blip>
          <a:stretch>
            <a:fillRect/>
          </a:stretch>
        </p:blipFill>
        <p:spPr>
          <a:xfrm>
            <a:off x="3168487" y="194001"/>
            <a:ext cx="5422374" cy="4755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idx="1" type="body"/>
          </p:nvPr>
        </p:nvSpPr>
        <p:spPr>
          <a:xfrm>
            <a:off x="457200" y="4406309"/>
            <a:ext cx="8229600" cy="519600"/>
          </a:xfrm>
          <a:prstGeom prst="rect">
            <a:avLst/>
          </a:prstGeom>
        </p:spPr>
        <p:txBody>
          <a:bodyPr anchorCtr="0" anchor="t" bIns="91425" lIns="91425" rIns="91425" tIns="91425">
            <a:noAutofit/>
          </a:bodyPr>
          <a:lstStyle/>
          <a:p>
            <a:pPr lvl="0">
              <a:spcBef>
                <a:spcPts val="0"/>
              </a:spcBef>
              <a:buNone/>
            </a:pPr>
            <a:r>
              <a:t/>
            </a:r>
            <a:endParaRPr/>
          </a:p>
        </p:txBody>
      </p:sp>
      <p:sp>
        <p:nvSpPr>
          <p:cNvPr descr="Follow us on Facebook: https://www.facebook.com/mashmedics Click Subscribe to remain updated. Visit our website to get other medical related material. http://www.mashmedics.com" id="172" name="Shape 172" title="How our body temperature is maintained - Homeostasis being explained in a simple language">
            <a:hlinkClick r:id="rId3"/>
          </p:cNvPr>
          <p:cNvSpPr/>
          <p:nvPr/>
        </p:nvSpPr>
        <p:spPr>
          <a:xfrm>
            <a:off x="2134925" y="24662"/>
            <a:ext cx="6792232" cy="5094174"/>
          </a:xfrm>
          <a:prstGeom prst="rect">
            <a:avLst/>
          </a:prstGeom>
          <a:blipFill>
            <a:blip r:embed="rId4">
              <a:alphaModFix/>
            </a:blip>
            <a:stretch>
              <a:fillRect/>
            </a:stretch>
          </a:blipFill>
          <a:ln>
            <a:noFill/>
          </a:ln>
        </p:spPr>
      </p:sp>
      <p:sp>
        <p:nvSpPr>
          <p:cNvPr id="173" name="Shape 173"/>
          <p:cNvSpPr txBox="1"/>
          <p:nvPr/>
        </p:nvSpPr>
        <p:spPr>
          <a:xfrm>
            <a:off x="0" y="341375"/>
            <a:ext cx="2134800" cy="3527700"/>
          </a:xfrm>
          <a:prstGeom prst="rect">
            <a:avLst/>
          </a:prstGeom>
          <a:noFill/>
          <a:ln>
            <a:noFill/>
          </a:ln>
        </p:spPr>
        <p:txBody>
          <a:bodyPr anchorCtr="0" anchor="t" bIns="91425" lIns="91425" rIns="91425" tIns="91425">
            <a:noAutofit/>
          </a:bodyPr>
          <a:lstStyle/>
          <a:p>
            <a:pPr lvl="0">
              <a:spcBef>
                <a:spcPts val="0"/>
              </a:spcBef>
              <a:buNone/>
            </a:pPr>
            <a:r>
              <a:rPr lang="en" sz="2400">
                <a:solidFill>
                  <a:srgbClr val="FFFF00"/>
                </a:solidFill>
              </a:rPr>
              <a:t>Think about:</a:t>
            </a:r>
          </a:p>
          <a:p>
            <a:pPr lvl="0">
              <a:spcBef>
                <a:spcPts val="0"/>
              </a:spcBef>
              <a:buNone/>
            </a:pPr>
            <a:r>
              <a:rPr lang="en" sz="2400">
                <a:solidFill>
                  <a:srgbClr val="FFFF00"/>
                </a:solidFill>
              </a:rPr>
              <a:t>What are the 4 steps in the sweating example?</a:t>
            </a:r>
          </a:p>
          <a:p>
            <a:pPr indent="-381000" lvl="0" marL="457200" rtl="0">
              <a:spcBef>
                <a:spcPts val="0"/>
              </a:spcBef>
              <a:buClr>
                <a:srgbClr val="FFFF00"/>
              </a:buClr>
              <a:buSzPct val="100000"/>
              <a:buAutoNum type="arabicPeriod"/>
            </a:pPr>
            <a:r>
              <a:rPr lang="en" sz="2400">
                <a:solidFill>
                  <a:srgbClr val="FFFF00"/>
                </a:solidFill>
              </a:rPr>
              <a:t>Stimulus?</a:t>
            </a:r>
          </a:p>
          <a:p>
            <a:pPr indent="-381000" lvl="0" marL="457200" rtl="0">
              <a:spcBef>
                <a:spcPts val="0"/>
              </a:spcBef>
              <a:buClr>
                <a:srgbClr val="FFFF00"/>
              </a:buClr>
              <a:buSzPct val="100000"/>
              <a:buAutoNum type="arabicPeriod"/>
            </a:pPr>
            <a:r>
              <a:rPr lang="en" sz="2400">
                <a:solidFill>
                  <a:srgbClr val="FFFF00"/>
                </a:solidFill>
              </a:rPr>
              <a:t>Sensor?</a:t>
            </a:r>
          </a:p>
          <a:p>
            <a:pPr indent="-381000" lvl="0" marL="457200" rtl="0">
              <a:spcBef>
                <a:spcPts val="0"/>
              </a:spcBef>
              <a:buClr>
                <a:srgbClr val="FFFF00"/>
              </a:buClr>
              <a:buSzPct val="100000"/>
              <a:buAutoNum type="arabicPeriod"/>
            </a:pPr>
            <a:r>
              <a:rPr lang="en" sz="2400">
                <a:solidFill>
                  <a:srgbClr val="FFFF00"/>
                </a:solidFill>
              </a:rPr>
              <a:t>Control?</a:t>
            </a:r>
          </a:p>
          <a:p>
            <a:pPr indent="-381000" lvl="0" marL="457200" rtl="0">
              <a:spcBef>
                <a:spcPts val="0"/>
              </a:spcBef>
              <a:buClr>
                <a:srgbClr val="FFFF00"/>
              </a:buClr>
              <a:buSzPct val="100000"/>
              <a:buAutoNum type="arabicPeriod"/>
            </a:pPr>
            <a:r>
              <a:rPr lang="en" sz="2400">
                <a:solidFill>
                  <a:srgbClr val="FFFF00"/>
                </a:solidFill>
              </a:rPr>
              <a:t>Effector?</a:t>
            </a:r>
          </a:p>
          <a:p>
            <a:pPr lvl="0">
              <a:spcBef>
                <a:spcPts val="0"/>
              </a:spcBef>
              <a:buNone/>
            </a:pPr>
            <a:r>
              <a:rPr lang="en" sz="2400">
                <a:solidFill>
                  <a:srgbClr val="FFFF00"/>
                </a:solidFill>
              </a:rPr>
              <a:t>2min</a:t>
            </a:r>
          </a:p>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idx="1" type="body"/>
          </p:nvPr>
        </p:nvSpPr>
        <p:spPr>
          <a:xfrm>
            <a:off x="0" y="4417684"/>
            <a:ext cx="8229600" cy="519600"/>
          </a:xfrm>
          <a:prstGeom prst="rect">
            <a:avLst/>
          </a:prstGeom>
        </p:spPr>
        <p:txBody>
          <a:bodyPr anchorCtr="0" anchor="t" bIns="91425" lIns="91425" rIns="91425" tIns="91425">
            <a:noAutofit/>
          </a:bodyPr>
          <a:lstStyle/>
          <a:p>
            <a:pPr lvl="0">
              <a:spcBef>
                <a:spcPts val="0"/>
              </a:spcBef>
              <a:buNone/>
            </a:pPr>
            <a:r>
              <a:rPr lang="en"/>
              <a:t>Thermoregulation</a:t>
            </a:r>
          </a:p>
        </p:txBody>
      </p:sp>
      <p:sp>
        <p:nvSpPr>
          <p:cNvPr descr="Animals in Extremes - Thermoregulation occurs in animals in diffrent ways" id="179" name="Shape 179" title="Discovery Channel: Thermoregulation in Animals">
            <a:hlinkClick r:id="rId3"/>
          </p:cNvPr>
          <p:cNvSpPr/>
          <p:nvPr/>
        </p:nvSpPr>
        <p:spPr>
          <a:xfrm>
            <a:off x="1887725" y="0"/>
            <a:ext cx="6858000" cy="5143500"/>
          </a:xfrm>
          <a:prstGeom prst="rect">
            <a:avLst/>
          </a:prstGeom>
          <a:blipFill>
            <a:blip r:embed="rId4">
              <a:alphaModFix/>
            </a:blip>
            <a:stretch>
              <a:fillRect/>
            </a:stretch>
          </a:blipFill>
          <a:ln>
            <a:noFill/>
          </a:ln>
        </p:spPr>
      </p:sp>
      <p:sp>
        <p:nvSpPr>
          <p:cNvPr id="180" name="Shape 180"/>
          <p:cNvSpPr txBox="1"/>
          <p:nvPr/>
        </p:nvSpPr>
        <p:spPr>
          <a:xfrm>
            <a:off x="0" y="408600"/>
            <a:ext cx="1887900" cy="2355300"/>
          </a:xfrm>
          <a:prstGeom prst="rect">
            <a:avLst/>
          </a:prstGeom>
          <a:noFill/>
          <a:ln>
            <a:noFill/>
          </a:ln>
        </p:spPr>
        <p:txBody>
          <a:bodyPr anchorCtr="0" anchor="t" bIns="91425" lIns="91425" rIns="91425" tIns="91425">
            <a:noAutofit/>
          </a:bodyPr>
          <a:lstStyle/>
          <a:p>
            <a:pPr lvl="0">
              <a:spcBef>
                <a:spcPts val="0"/>
              </a:spcBef>
              <a:buNone/>
            </a:pPr>
            <a:r>
              <a:rPr lang="en" sz="2400"/>
              <a:t>Other cool animal adaptations for temperature regulation</a:t>
            </a:r>
          </a:p>
          <a:p>
            <a:pPr lvl="0">
              <a:spcBef>
                <a:spcPts val="0"/>
              </a:spcBef>
              <a:buNone/>
            </a:pPr>
            <a:r>
              <a:rPr lang="en" sz="2400"/>
              <a:t>4min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x="0" y="0"/>
          <a:ext cx="0" cy="0"/>
          <a:chOff x="0" y="0"/>
          <a:chExt cx="0" cy="0"/>
        </a:xfrm>
      </p:grpSpPr>
      <p:sp>
        <p:nvSpPr>
          <p:cNvPr id="51" name="Shape 51"/>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t/>
            </a:r>
            <a:endParaRPr/>
          </a:p>
        </p:txBody>
      </p:sp>
      <p:sp>
        <p:nvSpPr>
          <p:cNvPr id="52" name="Shape 52"/>
          <p:cNvSpPr txBox="1"/>
          <p:nvPr>
            <p:ph idx="1" type="body"/>
          </p:nvPr>
        </p:nvSpPr>
        <p:spPr>
          <a:xfrm>
            <a:off x="457200" y="1200150"/>
            <a:ext cx="8229600" cy="3725700"/>
          </a:xfrm>
          <a:prstGeom prst="rect">
            <a:avLst/>
          </a:prstGeom>
        </p:spPr>
        <p:txBody>
          <a:bodyPr anchorCtr="0" anchor="t" bIns="91425" lIns="91425" rIns="91425" tIns="91425">
            <a:noAutofit/>
          </a:bodyPr>
          <a:lstStyle/>
          <a:p>
            <a:pPr lvl="0">
              <a:spcBef>
                <a:spcPts val="0"/>
              </a:spcBef>
              <a:buNone/>
            </a:pPr>
            <a:r>
              <a:t/>
            </a:r>
            <a:endParaRPr/>
          </a:p>
        </p:txBody>
      </p:sp>
      <p:pic>
        <p:nvPicPr>
          <p:cNvPr id="53" name="Shape 53"/>
          <p:cNvPicPr preferRelativeResize="0"/>
          <p:nvPr/>
        </p:nvPicPr>
        <p:blipFill rotWithShape="1">
          <a:blip r:embed="rId3">
            <a:alphaModFix/>
          </a:blip>
          <a:srcRect b="0" l="0" r="0" t="10650"/>
          <a:stretch/>
        </p:blipFill>
        <p:spPr>
          <a:xfrm>
            <a:off x="0" y="44222"/>
            <a:ext cx="7543800" cy="5055076"/>
          </a:xfrm>
          <a:prstGeom prst="rect">
            <a:avLst/>
          </a:prstGeom>
          <a:noFill/>
          <a:ln>
            <a:noFill/>
          </a:ln>
        </p:spPr>
      </p:pic>
      <p:sp>
        <p:nvSpPr>
          <p:cNvPr id="54" name="Shape 54"/>
          <p:cNvSpPr txBox="1"/>
          <p:nvPr/>
        </p:nvSpPr>
        <p:spPr>
          <a:xfrm>
            <a:off x="3040450" y="1123450"/>
            <a:ext cx="3220800" cy="366600"/>
          </a:xfrm>
          <a:prstGeom prst="rect">
            <a:avLst/>
          </a:prstGeom>
          <a:noFill/>
          <a:ln>
            <a:noFill/>
          </a:ln>
        </p:spPr>
        <p:txBody>
          <a:bodyPr anchorCtr="0" anchor="t" bIns="91425" lIns="91425" rIns="91425" tIns="91425">
            <a:noAutofit/>
          </a:bodyPr>
          <a:lstStyle/>
          <a:p>
            <a:pPr lvl="0">
              <a:spcBef>
                <a:spcPts val="0"/>
              </a:spcBef>
              <a:buNone/>
            </a:pPr>
            <a:r>
              <a:rPr lang="en"/>
              <a:t>(controlled by Nervous System)</a:t>
            </a:r>
          </a:p>
        </p:txBody>
      </p:sp>
      <p:sp>
        <p:nvSpPr>
          <p:cNvPr id="55" name="Shape 55"/>
          <p:cNvSpPr txBox="1"/>
          <p:nvPr/>
        </p:nvSpPr>
        <p:spPr>
          <a:xfrm>
            <a:off x="2363625" y="1309900"/>
            <a:ext cx="3000000" cy="556500"/>
          </a:xfrm>
          <a:prstGeom prst="rect">
            <a:avLst/>
          </a:prstGeom>
          <a:noFill/>
          <a:ln>
            <a:noFill/>
          </a:ln>
        </p:spPr>
        <p:txBody>
          <a:bodyPr anchorCtr="0" anchor="ctr" bIns="91425" lIns="91425" rIns="91425" tIns="91425">
            <a:noAutofit/>
          </a:bodyPr>
          <a:lstStyle/>
          <a:p>
            <a:pPr lvl="0" rtl="0">
              <a:spcBef>
                <a:spcPts val="0"/>
              </a:spcBef>
              <a:buNone/>
            </a:pPr>
            <a:r>
              <a:rPr lang="en">
                <a:solidFill>
                  <a:schemeClr val="dk1"/>
                </a:solidFill>
              </a:rPr>
              <a:t>(controlled by Excretory System)</a:t>
            </a:r>
          </a:p>
        </p:txBody>
      </p:sp>
      <p:sp>
        <p:nvSpPr>
          <p:cNvPr id="56" name="Shape 56"/>
          <p:cNvSpPr txBox="1"/>
          <p:nvPr/>
        </p:nvSpPr>
        <p:spPr>
          <a:xfrm>
            <a:off x="2271900" y="1550125"/>
            <a:ext cx="3000000" cy="660900"/>
          </a:xfrm>
          <a:prstGeom prst="rect">
            <a:avLst/>
          </a:prstGeom>
          <a:noFill/>
          <a:ln>
            <a:noFill/>
          </a:ln>
        </p:spPr>
        <p:txBody>
          <a:bodyPr anchorCtr="0" anchor="ctr" bIns="91425" lIns="91425" rIns="91425" tIns="91425">
            <a:noAutofit/>
          </a:bodyPr>
          <a:lstStyle/>
          <a:p>
            <a:pPr lvl="0" rtl="0">
              <a:spcBef>
                <a:spcPts val="0"/>
              </a:spcBef>
              <a:buNone/>
            </a:pPr>
            <a:r>
              <a:rPr lang="en">
                <a:solidFill>
                  <a:schemeClr val="dk1"/>
                </a:solidFill>
              </a:rPr>
              <a:t>(controlled by Excretory System)</a:t>
            </a:r>
          </a:p>
        </p:txBody>
      </p:sp>
      <p:sp>
        <p:nvSpPr>
          <p:cNvPr id="57" name="Shape 57"/>
          <p:cNvSpPr txBox="1"/>
          <p:nvPr/>
        </p:nvSpPr>
        <p:spPr>
          <a:xfrm>
            <a:off x="2019475" y="1866400"/>
            <a:ext cx="3000000" cy="660900"/>
          </a:xfrm>
          <a:prstGeom prst="rect">
            <a:avLst/>
          </a:prstGeom>
          <a:noFill/>
          <a:ln>
            <a:noFill/>
          </a:ln>
        </p:spPr>
        <p:txBody>
          <a:bodyPr anchorCtr="0" anchor="ctr" bIns="91425" lIns="91425" rIns="91425" tIns="91425">
            <a:noAutofit/>
          </a:bodyPr>
          <a:lstStyle/>
          <a:p>
            <a:pPr lvl="0" rtl="0">
              <a:spcBef>
                <a:spcPts val="0"/>
              </a:spcBef>
              <a:buNone/>
            </a:pPr>
            <a:r>
              <a:rPr lang="en">
                <a:solidFill>
                  <a:schemeClr val="dk1"/>
                </a:solidFill>
              </a:rPr>
              <a:t>(controlled by Excretory System)</a:t>
            </a:r>
          </a:p>
        </p:txBody>
      </p:sp>
      <p:sp>
        <p:nvSpPr>
          <p:cNvPr id="58" name="Shape 58"/>
          <p:cNvSpPr txBox="1"/>
          <p:nvPr/>
        </p:nvSpPr>
        <p:spPr>
          <a:xfrm>
            <a:off x="2604525" y="2211025"/>
            <a:ext cx="3000000" cy="605100"/>
          </a:xfrm>
          <a:prstGeom prst="rect">
            <a:avLst/>
          </a:prstGeom>
          <a:noFill/>
          <a:ln>
            <a:noFill/>
          </a:ln>
        </p:spPr>
        <p:txBody>
          <a:bodyPr anchorCtr="0" anchor="ctr" bIns="91425" lIns="91425" rIns="91425" tIns="91425">
            <a:noAutofit/>
          </a:bodyPr>
          <a:lstStyle/>
          <a:p>
            <a:pPr lvl="0" rtl="0">
              <a:spcBef>
                <a:spcPts val="0"/>
              </a:spcBef>
              <a:buNone/>
            </a:pPr>
            <a:r>
              <a:rPr lang="en">
                <a:solidFill>
                  <a:schemeClr val="dk1"/>
                </a:solidFill>
              </a:rPr>
              <a:t>(controlled by Digestive System)</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ctrTitle"/>
          </p:nvPr>
        </p:nvSpPr>
        <p:spPr>
          <a:xfrm>
            <a:off x="685800" y="1867781"/>
            <a:ext cx="7772400" cy="1648800"/>
          </a:xfrm>
          <a:prstGeom prst="rect">
            <a:avLst/>
          </a:prstGeom>
        </p:spPr>
        <p:txBody>
          <a:bodyPr anchorCtr="0" anchor="b" bIns="91425" lIns="91425" rIns="91425" tIns="91425">
            <a:noAutofit/>
          </a:bodyPr>
          <a:lstStyle/>
          <a:p>
            <a:pPr lvl="0">
              <a:spcBef>
                <a:spcPts val="0"/>
              </a:spcBef>
              <a:buNone/>
            </a:pPr>
            <a:r>
              <a:t/>
            </a:r>
            <a:endParaRPr/>
          </a:p>
        </p:txBody>
      </p:sp>
      <p:sp>
        <p:nvSpPr>
          <p:cNvPr id="186" name="Shape 186"/>
          <p:cNvSpPr txBox="1"/>
          <p:nvPr>
            <p:ph idx="1" type="subTitle"/>
          </p:nvPr>
        </p:nvSpPr>
        <p:spPr>
          <a:xfrm>
            <a:off x="685800" y="3627026"/>
            <a:ext cx="7772400" cy="774300"/>
          </a:xfrm>
          <a:prstGeom prst="rect">
            <a:avLst/>
          </a:prstGeom>
        </p:spPr>
        <p:txBody>
          <a:bodyPr anchorCtr="0" anchor="t" bIns="91425" lIns="91425" rIns="91425" tIns="91425">
            <a:noAutofit/>
          </a:bodyPr>
          <a:lstStyle/>
          <a:p>
            <a:pPr lvl="0">
              <a:spcBef>
                <a:spcPts val="0"/>
              </a:spcBef>
              <a:buNone/>
            </a:pPr>
            <a:r>
              <a:t/>
            </a:r>
            <a:endParaRPr/>
          </a:p>
        </p:txBody>
      </p:sp>
      <p:pic>
        <p:nvPicPr>
          <p:cNvPr id="187" name="Shape 187"/>
          <p:cNvPicPr preferRelativeResize="0"/>
          <p:nvPr/>
        </p:nvPicPr>
        <p:blipFill>
          <a:blip r:embed="rId3">
            <a:alphaModFix/>
          </a:blip>
          <a:stretch>
            <a:fillRect/>
          </a:stretch>
        </p:blipFill>
        <p:spPr>
          <a:xfrm>
            <a:off x="0" y="0"/>
            <a:ext cx="9143984"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ctrTitle"/>
          </p:nvPr>
        </p:nvSpPr>
        <p:spPr>
          <a:xfrm>
            <a:off x="6974225" y="1867775"/>
            <a:ext cx="2104800" cy="1648800"/>
          </a:xfrm>
          <a:prstGeom prst="rect">
            <a:avLst/>
          </a:prstGeom>
        </p:spPr>
        <p:txBody>
          <a:bodyPr anchorCtr="0" anchor="b" bIns="91425" lIns="91425" rIns="91425" tIns="91425">
            <a:noAutofit/>
          </a:bodyPr>
          <a:lstStyle/>
          <a:p>
            <a:pPr lvl="0">
              <a:spcBef>
                <a:spcPts val="0"/>
              </a:spcBef>
              <a:buNone/>
            </a:pPr>
            <a:r>
              <a:rPr lang="en" sz="1800"/>
              <a:t>Vocabulary:</a:t>
            </a:r>
          </a:p>
          <a:p>
            <a:pPr lvl="0">
              <a:spcBef>
                <a:spcPts val="0"/>
              </a:spcBef>
              <a:buNone/>
            </a:pPr>
            <a:r>
              <a:rPr lang="en" sz="1800"/>
              <a:t>Physiological = in your body</a:t>
            </a:r>
          </a:p>
        </p:txBody>
      </p:sp>
      <p:sp>
        <p:nvSpPr>
          <p:cNvPr descr="A research team in South Korea recently developed a sensor that is capable of measuring goosebumps on the human body! Why do we even get goosebumps? Join Tara as she reports on this new invention, and explains why we all get goosebumps in the first place!  Follow DNews on Twitter: http://www.twitter.com/dnews Follow Tara on Twitter: http://www.twitter.com/taralongest   Read More: A flexible skin piloerection monitoring sensor http://scitation.aip.org/content/aip/journal/apl/104/25/10.1063/1.4881888  &quot;We have designed, fabricated, and tested a capacitive-type flexible micro sensor for measurement of the human skin piloerection arisen from sudden emotional and environmental change.&quot;  Why do humans get &quot;goosebumps&quot; when they are cold, or under other circumstances? http://www.scientificamerican.com/article/why-do-humans-get-goosebu/ &quot;Imagine swimming in a lake on a hot summer day. The water is quite warm, but the wind is strong and the moment you leave the water you feel chilly and get 'goosebumps.'&quot;  Watch More: Check out Tara on Rev3Games! http://www.youtube.com/rev3games   ____________________  DNews is dedicated to satisfying your curiosity and to bringing you mind-bending stories &amp; perspectives you won't find anywhere else! New videos twice daily.   Watch More DNews on TestTube http://testtube.com/dnews  Subscribe now! http://www.youtube.com/subscription_center?add_user=dnewschannel  DNews on Twitter http://twitter.com/dnews  Trace Dominguez on Twitter https://twitter.com/tracedominguez  Tara Long on Twitter https://twitter.com/TaraLongest  Laci Green on Twitter http://twitter.com/gogreen18  DNews on Facebook https://facebook.com/DiscoveryNews  DNews on Google+ http://gplus.to/dnews  Discovery News http://discoverynews.com  Download the TestTube App: http://testu.be/1ndmmMq" id="193" name="Shape 193" title="Why Do We Get Goosebumps?">
            <a:hlinkClick r:id="rId3"/>
          </p:cNvPr>
          <p:cNvSpPr/>
          <p:nvPr/>
        </p:nvSpPr>
        <p:spPr>
          <a:xfrm>
            <a:off x="0" y="0"/>
            <a:ext cx="6858000" cy="5143500"/>
          </a:xfrm>
          <a:prstGeom prst="rect">
            <a:avLst/>
          </a:prstGeom>
          <a:blipFill>
            <a:blip r:embed="rId4">
              <a:alphaModFix/>
            </a:blip>
            <a:stretch>
              <a:fillRect/>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Goosebumps</a:t>
            </a:r>
          </a:p>
        </p:txBody>
      </p:sp>
      <p:sp>
        <p:nvSpPr>
          <p:cNvPr id="199" name="Shape 199"/>
          <p:cNvSpPr txBox="1"/>
          <p:nvPr>
            <p:ph idx="1" type="body"/>
          </p:nvPr>
        </p:nvSpPr>
        <p:spPr>
          <a:xfrm>
            <a:off x="0" y="990000"/>
            <a:ext cx="7056900" cy="3936000"/>
          </a:xfrm>
          <a:prstGeom prst="rect">
            <a:avLst/>
          </a:prstGeom>
        </p:spPr>
        <p:txBody>
          <a:bodyPr anchorCtr="0" anchor="t" bIns="91425" lIns="91425" rIns="91425" tIns="91425">
            <a:noAutofit/>
          </a:bodyPr>
          <a:lstStyle/>
          <a:p>
            <a:pPr lvl="0">
              <a:spcBef>
                <a:spcPts val="0"/>
              </a:spcBef>
              <a:buNone/>
            </a:pPr>
            <a:r>
              <a:rPr lang="en"/>
              <a:t>Vestigial (left-over) trait from when our ancestors had more hair to hold up and to make a difference in holding air to increase body  temperature.</a:t>
            </a:r>
          </a:p>
        </p:txBody>
      </p:sp>
      <p:pic>
        <p:nvPicPr>
          <p:cNvPr id="200" name="Shape 200"/>
          <p:cNvPicPr preferRelativeResize="0"/>
          <p:nvPr/>
        </p:nvPicPr>
        <p:blipFill>
          <a:blip r:embed="rId3">
            <a:alphaModFix/>
          </a:blip>
          <a:stretch>
            <a:fillRect/>
          </a:stretch>
        </p:blipFill>
        <p:spPr>
          <a:xfrm>
            <a:off x="2613092" y="3061750"/>
            <a:ext cx="4443725" cy="2081750"/>
          </a:xfrm>
          <a:prstGeom prst="rect">
            <a:avLst/>
          </a:prstGeom>
          <a:noFill/>
          <a:ln>
            <a:noFill/>
          </a:ln>
        </p:spPr>
      </p:pic>
      <p:pic>
        <p:nvPicPr>
          <p:cNvPr id="201" name="Shape 201"/>
          <p:cNvPicPr preferRelativeResize="0"/>
          <p:nvPr/>
        </p:nvPicPr>
        <p:blipFill>
          <a:blip r:embed="rId4">
            <a:alphaModFix/>
          </a:blip>
          <a:stretch>
            <a:fillRect/>
          </a:stretch>
        </p:blipFill>
        <p:spPr>
          <a:xfrm>
            <a:off x="7056825" y="205962"/>
            <a:ext cx="1885950" cy="2428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ctrTitle"/>
          </p:nvPr>
        </p:nvSpPr>
        <p:spPr>
          <a:xfrm>
            <a:off x="685800" y="1867781"/>
            <a:ext cx="7772400" cy="1648800"/>
          </a:xfrm>
          <a:prstGeom prst="rect">
            <a:avLst/>
          </a:prstGeom>
        </p:spPr>
        <p:txBody>
          <a:bodyPr anchorCtr="0" anchor="b" bIns="91425" lIns="91425" rIns="91425" tIns="91425">
            <a:noAutofit/>
          </a:bodyPr>
          <a:lstStyle/>
          <a:p>
            <a:pPr lvl="0">
              <a:spcBef>
                <a:spcPts val="0"/>
              </a:spcBef>
              <a:buNone/>
            </a:pPr>
            <a:r>
              <a:rPr lang="en"/>
              <a:t>Feedback Loop #2: Stress Response pg31</a:t>
            </a:r>
          </a:p>
        </p:txBody>
      </p:sp>
      <p:sp>
        <p:nvSpPr>
          <p:cNvPr id="207" name="Shape 207"/>
          <p:cNvSpPr txBox="1"/>
          <p:nvPr>
            <p:ph idx="1" type="subTitle"/>
          </p:nvPr>
        </p:nvSpPr>
        <p:spPr>
          <a:xfrm>
            <a:off x="685800" y="3627026"/>
            <a:ext cx="7772400" cy="7743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ctrTitle"/>
          </p:nvPr>
        </p:nvSpPr>
        <p:spPr>
          <a:xfrm>
            <a:off x="685800" y="0"/>
            <a:ext cx="7772400" cy="3627000"/>
          </a:xfrm>
          <a:prstGeom prst="rect">
            <a:avLst/>
          </a:prstGeom>
        </p:spPr>
        <p:txBody>
          <a:bodyPr anchorCtr="0" anchor="b" bIns="91425" lIns="91425" rIns="91425" tIns="91425">
            <a:noAutofit/>
          </a:bodyPr>
          <a:lstStyle/>
          <a:p>
            <a:pPr lvl="0">
              <a:spcBef>
                <a:spcPts val="0"/>
              </a:spcBef>
              <a:buNone/>
            </a:pPr>
            <a:r>
              <a:rPr lang="en" sz="6000"/>
              <a:t>Day 2 Notes: </a:t>
            </a:r>
          </a:p>
          <a:p>
            <a:pPr lvl="0">
              <a:spcBef>
                <a:spcPts val="0"/>
              </a:spcBef>
              <a:buNone/>
            </a:pPr>
            <a:r>
              <a:rPr lang="en" sz="6000"/>
              <a:t>2 Types of Feedback Loops pg.32</a:t>
            </a:r>
          </a:p>
        </p:txBody>
      </p:sp>
      <p:sp>
        <p:nvSpPr>
          <p:cNvPr id="213" name="Shape 213"/>
          <p:cNvSpPr txBox="1"/>
          <p:nvPr>
            <p:ph idx="1" type="subTitle"/>
          </p:nvPr>
        </p:nvSpPr>
        <p:spPr>
          <a:xfrm>
            <a:off x="685800" y="3627026"/>
            <a:ext cx="7772400" cy="7743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217" name="Shape 217"/>
        <p:cNvGrpSpPr/>
        <p:nvPr/>
      </p:nvGrpSpPr>
      <p:grpSpPr>
        <a:xfrm>
          <a:off x="0" y="0"/>
          <a:ext cx="0" cy="0"/>
          <a:chOff x="0" y="0"/>
          <a:chExt cx="0" cy="0"/>
        </a:xfrm>
      </p:grpSpPr>
      <p:sp>
        <p:nvSpPr>
          <p:cNvPr id="218" name="Shape 218"/>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Feedback Loops: 2 Types</a:t>
            </a:r>
          </a:p>
        </p:txBody>
      </p:sp>
      <p:sp>
        <p:nvSpPr>
          <p:cNvPr id="219" name="Shape 219"/>
          <p:cNvSpPr txBox="1"/>
          <p:nvPr>
            <p:ph idx="1" type="body"/>
          </p:nvPr>
        </p:nvSpPr>
        <p:spPr>
          <a:xfrm>
            <a:off x="508550" y="965450"/>
            <a:ext cx="8542500" cy="3725699"/>
          </a:xfrm>
          <a:prstGeom prst="rect">
            <a:avLst/>
          </a:prstGeom>
        </p:spPr>
        <p:txBody>
          <a:bodyPr anchorCtr="0" anchor="t" bIns="91425" lIns="91425" rIns="91425" tIns="91425">
            <a:noAutofit/>
          </a:bodyPr>
          <a:lstStyle/>
          <a:p>
            <a:pPr lvl="0" rtl="0">
              <a:spcBef>
                <a:spcPts val="0"/>
              </a:spcBef>
              <a:buNone/>
            </a:pPr>
            <a:r>
              <a:rPr lang="en"/>
              <a:t>Positive (+)									Negative (-)</a:t>
            </a:r>
          </a:p>
        </p:txBody>
      </p:sp>
      <p:sp>
        <p:nvSpPr>
          <p:cNvPr id="220" name="Shape 220"/>
          <p:cNvSpPr txBox="1"/>
          <p:nvPr/>
        </p:nvSpPr>
        <p:spPr>
          <a:xfrm>
            <a:off x="0" y="1616125"/>
            <a:ext cx="2727900" cy="2378700"/>
          </a:xfrm>
          <a:prstGeom prst="rect">
            <a:avLst/>
          </a:prstGeom>
          <a:noFill/>
          <a:ln>
            <a:noFill/>
          </a:ln>
        </p:spPr>
        <p:txBody>
          <a:bodyPr anchorCtr="0" anchor="t" bIns="91425" lIns="91425" rIns="91425" tIns="91425">
            <a:noAutofit/>
          </a:bodyPr>
          <a:lstStyle/>
          <a:p>
            <a:pPr lvl="0">
              <a:spcBef>
                <a:spcPts val="0"/>
              </a:spcBef>
              <a:buNone/>
            </a:pPr>
            <a:r>
              <a:rPr lang="en" sz="2400"/>
              <a:t>When a change causes a greater increase (gets amplified- leaves homeostasis) [++]</a:t>
            </a:r>
          </a:p>
          <a:p>
            <a:pPr lvl="0">
              <a:spcBef>
                <a:spcPts val="0"/>
              </a:spcBef>
              <a:buNone/>
            </a:pPr>
            <a:r>
              <a:rPr i="1" lang="en" sz="2400">
                <a:solidFill>
                  <a:srgbClr val="FF0000"/>
                </a:solidFill>
              </a:rPr>
              <a:t>Unsustainable</a:t>
            </a:r>
          </a:p>
          <a:p>
            <a:pPr lvl="0">
              <a:spcBef>
                <a:spcPts val="0"/>
              </a:spcBef>
              <a:buNone/>
            </a:pPr>
            <a:r>
              <a:rPr i="1" lang="en" sz="2400">
                <a:solidFill>
                  <a:srgbClr val="FF0000"/>
                </a:solidFill>
              </a:rPr>
              <a:t>Ex: Stress</a:t>
            </a:r>
          </a:p>
        </p:txBody>
      </p:sp>
      <p:sp>
        <p:nvSpPr>
          <p:cNvPr id="221" name="Shape 221"/>
          <p:cNvSpPr txBox="1"/>
          <p:nvPr/>
        </p:nvSpPr>
        <p:spPr>
          <a:xfrm>
            <a:off x="6323200" y="1679050"/>
            <a:ext cx="2727900" cy="2652300"/>
          </a:xfrm>
          <a:prstGeom prst="rect">
            <a:avLst/>
          </a:prstGeom>
          <a:noFill/>
          <a:ln>
            <a:noFill/>
          </a:ln>
        </p:spPr>
        <p:txBody>
          <a:bodyPr anchorCtr="0" anchor="t" bIns="91425" lIns="91425" rIns="91425" tIns="91425">
            <a:noAutofit/>
          </a:bodyPr>
          <a:lstStyle/>
          <a:p>
            <a:pPr lvl="0">
              <a:spcBef>
                <a:spcPts val="0"/>
              </a:spcBef>
              <a:buNone/>
            </a:pPr>
            <a:r>
              <a:rPr lang="en" sz="2400"/>
              <a:t>When a change is corrected (gets put back to normal) [+- or --]</a:t>
            </a:r>
          </a:p>
          <a:p>
            <a:pPr lvl="0">
              <a:spcBef>
                <a:spcPts val="0"/>
              </a:spcBef>
              <a:buNone/>
            </a:pPr>
            <a:r>
              <a:rPr i="1" lang="en" sz="2400">
                <a:solidFill>
                  <a:srgbClr val="FF0000"/>
                </a:solidFill>
              </a:rPr>
              <a:t>Sustainable</a:t>
            </a:r>
          </a:p>
          <a:p>
            <a:pPr lvl="0" rtl="0">
              <a:spcBef>
                <a:spcPts val="0"/>
              </a:spcBef>
              <a:buNone/>
            </a:pPr>
            <a:r>
              <a:rPr i="1" lang="en" sz="2400">
                <a:solidFill>
                  <a:srgbClr val="FF0000"/>
                </a:solidFill>
              </a:rPr>
              <a:t>Ex: Body Temp</a:t>
            </a:r>
          </a:p>
        </p:txBody>
      </p:sp>
      <p:sp>
        <p:nvSpPr>
          <p:cNvPr id="222" name="Shape 222"/>
          <p:cNvSpPr txBox="1"/>
          <p:nvPr/>
        </p:nvSpPr>
        <p:spPr>
          <a:xfrm>
            <a:off x="0" y="4547550"/>
            <a:ext cx="9315600" cy="565800"/>
          </a:xfrm>
          <a:prstGeom prst="rect">
            <a:avLst/>
          </a:prstGeom>
          <a:noFill/>
          <a:ln>
            <a:noFill/>
          </a:ln>
        </p:spPr>
        <p:txBody>
          <a:bodyPr anchorCtr="0" anchor="t" bIns="91425" lIns="91425" rIns="91425" tIns="91425">
            <a:noAutofit/>
          </a:bodyPr>
          <a:lstStyle/>
          <a:p>
            <a:pPr lvl="0">
              <a:spcBef>
                <a:spcPts val="0"/>
              </a:spcBef>
              <a:buNone/>
            </a:pPr>
            <a:r>
              <a:rPr i="1" lang="en" sz="2400"/>
              <a:t>Q: </a:t>
            </a:r>
            <a:r>
              <a:rPr i="1" lang="en" sz="2400"/>
              <a:t>Which type do you think most feedback loops in your body are?</a:t>
            </a:r>
          </a:p>
        </p:txBody>
      </p:sp>
      <p:pic>
        <p:nvPicPr>
          <p:cNvPr id="223" name="Shape 223"/>
          <p:cNvPicPr preferRelativeResize="0"/>
          <p:nvPr/>
        </p:nvPicPr>
        <p:blipFill>
          <a:blip r:embed="rId3">
            <a:alphaModFix/>
          </a:blip>
          <a:stretch>
            <a:fillRect/>
          </a:stretch>
        </p:blipFill>
        <p:spPr>
          <a:xfrm>
            <a:off x="2836500" y="1143500"/>
            <a:ext cx="3331962" cy="33319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227" name="Shape 227"/>
        <p:cNvGrpSpPr/>
        <p:nvPr/>
      </p:nvGrpSpPr>
      <p:grpSpPr>
        <a:xfrm>
          <a:off x="0" y="0"/>
          <a:ext cx="0" cy="0"/>
          <a:chOff x="0" y="0"/>
          <a:chExt cx="0" cy="0"/>
        </a:xfrm>
      </p:grpSpPr>
      <p:sp>
        <p:nvSpPr>
          <p:cNvPr id="228" name="Shape 228"/>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Example</a:t>
            </a:r>
          </a:p>
        </p:txBody>
      </p:sp>
      <p:sp>
        <p:nvSpPr>
          <p:cNvPr id="229" name="Shape 229"/>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228600" lvl="0" marL="457200" rtl="0">
              <a:spcBef>
                <a:spcPts val="0"/>
              </a:spcBef>
              <a:buChar char="+"/>
            </a:pPr>
            <a:r>
              <a:rPr lang="en"/>
              <a:t>or -  or no loop?</a:t>
            </a:r>
          </a:p>
        </p:txBody>
      </p:sp>
      <p:sp>
        <p:nvSpPr>
          <p:cNvPr id="230" name="Shape 230"/>
          <p:cNvSpPr txBox="1"/>
          <p:nvPr/>
        </p:nvSpPr>
        <p:spPr>
          <a:xfrm>
            <a:off x="2526225" y="1923125"/>
            <a:ext cx="7020900" cy="3061200"/>
          </a:xfrm>
          <a:prstGeom prst="rect">
            <a:avLst/>
          </a:prstGeom>
          <a:noFill/>
          <a:ln>
            <a:noFill/>
          </a:ln>
        </p:spPr>
        <p:txBody>
          <a:bodyPr anchorCtr="0" anchor="t" bIns="91425" lIns="91425" rIns="91425" tIns="91425">
            <a:noAutofit/>
          </a:bodyPr>
          <a:lstStyle/>
          <a:p>
            <a:pPr indent="0" lvl="0" marL="0" rtl="0">
              <a:spcBef>
                <a:spcPts val="0"/>
              </a:spcBef>
              <a:buNone/>
            </a:pPr>
            <a:r>
              <a:rPr lang="en" sz="3600"/>
              <a:t>Smiling</a:t>
            </a:r>
          </a:p>
          <a:p>
            <a:pPr indent="0" lvl="0" marL="0" rtl="0">
              <a:spcBef>
                <a:spcPts val="0"/>
              </a:spcBef>
              <a:buNone/>
            </a:pPr>
            <a:r>
              <a:t/>
            </a:r>
            <a:endParaRPr sz="3600"/>
          </a:p>
          <a:p>
            <a:pPr indent="0" lvl="0" marL="0" rtl="0">
              <a:spcBef>
                <a:spcPts val="0"/>
              </a:spcBef>
              <a:buNone/>
            </a:pPr>
            <a:r>
              <a:t/>
            </a:r>
            <a:endParaRPr sz="3600"/>
          </a:p>
          <a:p>
            <a:pPr indent="0" lvl="0" marL="0" rtl="0">
              <a:spcBef>
                <a:spcPts val="0"/>
              </a:spcBef>
              <a:buNone/>
            </a:pPr>
            <a:r>
              <a:rPr lang="en" sz="3600"/>
              <a:t>  Mood</a:t>
            </a:r>
          </a:p>
        </p:txBody>
      </p:sp>
      <p:sp>
        <p:nvSpPr>
          <p:cNvPr id="231" name="Shape 231"/>
          <p:cNvSpPr/>
          <p:nvPr/>
        </p:nvSpPr>
        <p:spPr>
          <a:xfrm>
            <a:off x="1384765" y="2245269"/>
            <a:ext cx="1021750" cy="1712125"/>
          </a:xfrm>
          <a:custGeom>
            <a:pathLst>
              <a:path extrusionOk="0" h="68485" w="40870">
                <a:moveTo>
                  <a:pt x="40870" y="209"/>
                </a:moveTo>
                <a:cubicBezTo>
                  <a:pt x="36621" y="284"/>
                  <a:pt x="20993" y="-473"/>
                  <a:pt x="15380" y="664"/>
                </a:cubicBezTo>
                <a:cubicBezTo>
                  <a:pt x="9766" y="1801"/>
                  <a:pt x="9614" y="3470"/>
                  <a:pt x="7187" y="7036"/>
                </a:cubicBezTo>
                <a:cubicBezTo>
                  <a:pt x="4759" y="10601"/>
                  <a:pt x="1952" y="16443"/>
                  <a:pt x="815" y="22057"/>
                </a:cubicBezTo>
                <a:cubicBezTo>
                  <a:pt x="-322" y="27671"/>
                  <a:pt x="-19" y="35637"/>
                  <a:pt x="360" y="40720"/>
                </a:cubicBezTo>
                <a:cubicBezTo>
                  <a:pt x="739" y="45802"/>
                  <a:pt x="815" y="48305"/>
                  <a:pt x="3091" y="52554"/>
                </a:cubicBezTo>
                <a:cubicBezTo>
                  <a:pt x="5366" y="56802"/>
                  <a:pt x="7794" y="63553"/>
                  <a:pt x="14015" y="66209"/>
                </a:cubicBezTo>
                <a:cubicBezTo>
                  <a:pt x="20235" y="68864"/>
                  <a:pt x="36015" y="68105"/>
                  <a:pt x="40415" y="68485"/>
                </a:cubicBezTo>
              </a:path>
            </a:pathLst>
          </a:custGeom>
          <a:noFill/>
          <a:ln cap="flat" cmpd="sng" w="38100">
            <a:solidFill>
              <a:schemeClr val="dk2"/>
            </a:solidFill>
            <a:prstDash val="solid"/>
            <a:round/>
            <a:headEnd len="lg" w="lg" type="stealth"/>
            <a:tailEnd len="lg" w="lg" type="none"/>
          </a:ln>
        </p:spPr>
      </p:sp>
      <p:sp>
        <p:nvSpPr>
          <p:cNvPr id="232" name="Shape 232"/>
          <p:cNvSpPr txBox="1"/>
          <p:nvPr/>
        </p:nvSpPr>
        <p:spPr>
          <a:xfrm>
            <a:off x="4777037" y="2189400"/>
            <a:ext cx="614400" cy="764700"/>
          </a:xfrm>
          <a:prstGeom prst="rect">
            <a:avLst/>
          </a:prstGeom>
          <a:noFill/>
          <a:ln>
            <a:noFill/>
          </a:ln>
        </p:spPr>
        <p:txBody>
          <a:bodyPr anchorCtr="0" anchor="t" bIns="91425" lIns="91425" rIns="91425" tIns="91425">
            <a:noAutofit/>
          </a:bodyPr>
          <a:lstStyle/>
          <a:p>
            <a:pPr lvl="0" rtl="0">
              <a:spcBef>
                <a:spcPts val="0"/>
              </a:spcBef>
              <a:buNone/>
            </a:pPr>
            <a:r>
              <a:rPr lang="en" sz="4800"/>
              <a:t>+</a:t>
            </a:r>
          </a:p>
        </p:txBody>
      </p:sp>
      <p:sp>
        <p:nvSpPr>
          <p:cNvPr id="233" name="Shape 233"/>
          <p:cNvSpPr txBox="1"/>
          <p:nvPr/>
        </p:nvSpPr>
        <p:spPr>
          <a:xfrm>
            <a:off x="1588450" y="3071375"/>
            <a:ext cx="614400" cy="764700"/>
          </a:xfrm>
          <a:prstGeom prst="rect">
            <a:avLst/>
          </a:prstGeom>
          <a:noFill/>
          <a:ln>
            <a:noFill/>
          </a:ln>
        </p:spPr>
        <p:txBody>
          <a:bodyPr anchorCtr="0" anchor="t" bIns="91425" lIns="91425" rIns="91425" tIns="91425">
            <a:noAutofit/>
          </a:bodyPr>
          <a:lstStyle/>
          <a:p>
            <a:pPr lvl="0" rtl="0">
              <a:spcBef>
                <a:spcPts val="0"/>
              </a:spcBef>
              <a:buNone/>
            </a:pPr>
            <a:r>
              <a:rPr lang="en" sz="4800"/>
              <a:t>+</a:t>
            </a:r>
          </a:p>
        </p:txBody>
      </p:sp>
      <p:sp>
        <p:nvSpPr>
          <p:cNvPr id="234" name="Shape 234"/>
          <p:cNvSpPr/>
          <p:nvPr/>
        </p:nvSpPr>
        <p:spPr>
          <a:xfrm>
            <a:off x="4312800" y="2280267"/>
            <a:ext cx="1542875" cy="1865525"/>
          </a:xfrm>
          <a:custGeom>
            <a:pathLst>
              <a:path extrusionOk="0" h="74621" w="61715">
                <a:moveTo>
                  <a:pt x="0" y="735"/>
                </a:moveTo>
                <a:cubicBezTo>
                  <a:pt x="5993" y="962"/>
                  <a:pt x="26552" y="-1693"/>
                  <a:pt x="35959" y="2100"/>
                </a:cubicBezTo>
                <a:cubicBezTo>
                  <a:pt x="45366" y="5893"/>
                  <a:pt x="52193" y="14997"/>
                  <a:pt x="56442" y="23494"/>
                </a:cubicBezTo>
                <a:cubicBezTo>
                  <a:pt x="60690" y="31990"/>
                  <a:pt x="62283" y="44886"/>
                  <a:pt x="61449" y="53080"/>
                </a:cubicBezTo>
                <a:cubicBezTo>
                  <a:pt x="60614" y="61273"/>
                  <a:pt x="56973" y="69163"/>
                  <a:pt x="51435" y="72653"/>
                </a:cubicBezTo>
                <a:cubicBezTo>
                  <a:pt x="45897" y="76142"/>
                  <a:pt x="32090" y="73790"/>
                  <a:pt x="28221" y="74018"/>
                </a:cubicBezTo>
              </a:path>
            </a:pathLst>
          </a:custGeom>
          <a:noFill/>
          <a:ln cap="flat" cmpd="sng" w="38100">
            <a:solidFill>
              <a:schemeClr val="dk2"/>
            </a:solidFill>
            <a:prstDash val="solid"/>
            <a:round/>
            <a:headEnd len="lg" w="lg" type="none"/>
            <a:tailEnd len="lg" w="lg" type="stealth"/>
          </a:ln>
        </p:spPr>
      </p:sp>
      <p:sp>
        <p:nvSpPr>
          <p:cNvPr id="235" name="Shape 235"/>
          <p:cNvSpPr/>
          <p:nvPr/>
        </p:nvSpPr>
        <p:spPr>
          <a:xfrm>
            <a:off x="6214950" y="1397625"/>
            <a:ext cx="2869560" cy="2780351"/>
          </a:xfrm>
          <a:prstGeom prst="irregularSeal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sz="2400">
                <a:latin typeface="Architects Daughter"/>
                <a:ea typeface="Architects Daughter"/>
                <a:cs typeface="Architects Daughter"/>
                <a:sym typeface="Architects Daughter"/>
              </a:rPr>
              <a:t>Copy on your notes!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239" name="Shape 239"/>
        <p:cNvGrpSpPr/>
        <p:nvPr/>
      </p:nvGrpSpPr>
      <p:grpSpPr>
        <a:xfrm>
          <a:off x="0" y="0"/>
          <a:ext cx="0" cy="0"/>
          <a:chOff x="0" y="0"/>
          <a:chExt cx="0" cy="0"/>
        </a:xfrm>
      </p:grpSpPr>
      <p:sp>
        <p:nvSpPr>
          <p:cNvPr id="240" name="Shape 240"/>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Practice</a:t>
            </a:r>
          </a:p>
        </p:txBody>
      </p:sp>
      <p:sp>
        <p:nvSpPr>
          <p:cNvPr id="241" name="Shape 241"/>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228600" lvl="0" marL="457200" rtl="0">
              <a:spcBef>
                <a:spcPts val="0"/>
              </a:spcBef>
              <a:buChar char="+"/>
            </a:pPr>
            <a:r>
              <a:rPr lang="en"/>
              <a:t>or - or </a:t>
            </a:r>
            <a:r>
              <a:rPr i="1" lang="en"/>
              <a:t>no loop</a:t>
            </a:r>
            <a:r>
              <a:rPr lang="en"/>
              <a:t>?</a:t>
            </a:r>
          </a:p>
          <a:p>
            <a:pPr lvl="0" rtl="0">
              <a:spcBef>
                <a:spcPts val="0"/>
              </a:spcBef>
              <a:buNone/>
            </a:pPr>
            <a:r>
              <a:t/>
            </a:r>
            <a:endParaRPr/>
          </a:p>
        </p:txBody>
      </p:sp>
      <p:sp>
        <p:nvSpPr>
          <p:cNvPr id="242" name="Shape 242"/>
          <p:cNvSpPr txBox="1"/>
          <p:nvPr/>
        </p:nvSpPr>
        <p:spPr>
          <a:xfrm>
            <a:off x="2014150" y="1923125"/>
            <a:ext cx="7533000" cy="3061200"/>
          </a:xfrm>
          <a:prstGeom prst="rect">
            <a:avLst/>
          </a:prstGeom>
          <a:noFill/>
          <a:ln>
            <a:noFill/>
          </a:ln>
        </p:spPr>
        <p:txBody>
          <a:bodyPr anchorCtr="0" anchor="t" bIns="91425" lIns="91425" rIns="91425" tIns="91425">
            <a:noAutofit/>
          </a:bodyPr>
          <a:lstStyle/>
          <a:p>
            <a:pPr lvl="0">
              <a:spcBef>
                <a:spcPts val="0"/>
              </a:spcBef>
              <a:buNone/>
            </a:pPr>
            <a:r>
              <a:rPr lang="en" sz="3000"/>
              <a:t>  Liking math</a:t>
            </a:r>
          </a:p>
          <a:p>
            <a:pPr lvl="0">
              <a:spcBef>
                <a:spcPts val="0"/>
              </a:spcBef>
              <a:buNone/>
            </a:pPr>
            <a:r>
              <a:t/>
            </a:r>
            <a:endParaRPr sz="3000"/>
          </a:p>
          <a:p>
            <a:pPr lvl="0">
              <a:spcBef>
                <a:spcPts val="0"/>
              </a:spcBef>
              <a:buNone/>
            </a:pPr>
            <a:r>
              <a:t/>
            </a:r>
            <a:endParaRPr sz="3000"/>
          </a:p>
          <a:p>
            <a:pPr lvl="0">
              <a:spcBef>
                <a:spcPts val="0"/>
              </a:spcBef>
              <a:buNone/>
            </a:pPr>
            <a:r>
              <a:t/>
            </a:r>
            <a:endParaRPr sz="3000"/>
          </a:p>
          <a:p>
            <a:pPr lvl="0" rtl="0">
              <a:spcBef>
                <a:spcPts val="0"/>
              </a:spcBef>
              <a:buNone/>
            </a:pPr>
            <a:r>
              <a:rPr lang="en" sz="3000"/>
              <a:t>Math performance</a:t>
            </a:r>
          </a:p>
        </p:txBody>
      </p:sp>
      <p:sp>
        <p:nvSpPr>
          <p:cNvPr id="243" name="Shape 243"/>
          <p:cNvSpPr/>
          <p:nvPr/>
        </p:nvSpPr>
        <p:spPr>
          <a:xfrm>
            <a:off x="992390" y="2361707"/>
            <a:ext cx="1021750" cy="1712125"/>
          </a:xfrm>
          <a:custGeom>
            <a:pathLst>
              <a:path extrusionOk="0" h="68485" w="40870">
                <a:moveTo>
                  <a:pt x="40870" y="209"/>
                </a:moveTo>
                <a:cubicBezTo>
                  <a:pt x="36621" y="284"/>
                  <a:pt x="20993" y="-473"/>
                  <a:pt x="15380" y="664"/>
                </a:cubicBezTo>
                <a:cubicBezTo>
                  <a:pt x="9766" y="1801"/>
                  <a:pt x="9614" y="3470"/>
                  <a:pt x="7187" y="7036"/>
                </a:cubicBezTo>
                <a:cubicBezTo>
                  <a:pt x="4759" y="10601"/>
                  <a:pt x="1952" y="16443"/>
                  <a:pt x="815" y="22057"/>
                </a:cubicBezTo>
                <a:cubicBezTo>
                  <a:pt x="-322" y="27671"/>
                  <a:pt x="-19" y="35637"/>
                  <a:pt x="360" y="40720"/>
                </a:cubicBezTo>
                <a:cubicBezTo>
                  <a:pt x="739" y="45802"/>
                  <a:pt x="815" y="48305"/>
                  <a:pt x="3091" y="52554"/>
                </a:cubicBezTo>
                <a:cubicBezTo>
                  <a:pt x="5366" y="56802"/>
                  <a:pt x="7794" y="63553"/>
                  <a:pt x="14015" y="66209"/>
                </a:cubicBezTo>
                <a:cubicBezTo>
                  <a:pt x="20235" y="68864"/>
                  <a:pt x="36015" y="68105"/>
                  <a:pt x="40415" y="68485"/>
                </a:cubicBezTo>
              </a:path>
            </a:pathLst>
          </a:custGeom>
          <a:noFill/>
          <a:ln cap="flat" cmpd="sng" w="38100">
            <a:solidFill>
              <a:schemeClr val="dk2"/>
            </a:solidFill>
            <a:prstDash val="solid"/>
            <a:round/>
            <a:headEnd len="lg" w="lg" type="stealth"/>
            <a:tailEnd len="lg" w="lg" type="none"/>
          </a:ln>
        </p:spPr>
      </p:sp>
      <p:sp>
        <p:nvSpPr>
          <p:cNvPr id="244" name="Shape 244"/>
          <p:cNvSpPr txBox="1"/>
          <p:nvPr/>
        </p:nvSpPr>
        <p:spPr>
          <a:xfrm>
            <a:off x="5975350" y="2680650"/>
            <a:ext cx="614400" cy="764700"/>
          </a:xfrm>
          <a:prstGeom prst="rect">
            <a:avLst/>
          </a:prstGeom>
          <a:noFill/>
          <a:ln>
            <a:noFill/>
          </a:ln>
        </p:spPr>
        <p:txBody>
          <a:bodyPr anchorCtr="0" anchor="t" bIns="91425" lIns="91425" rIns="91425" tIns="91425">
            <a:noAutofit/>
          </a:bodyPr>
          <a:lstStyle/>
          <a:p>
            <a:pPr lvl="0" rtl="0">
              <a:spcBef>
                <a:spcPts val="0"/>
              </a:spcBef>
              <a:buNone/>
            </a:pPr>
            <a:r>
              <a:rPr lang="en" sz="4800"/>
              <a:t>+</a:t>
            </a:r>
          </a:p>
        </p:txBody>
      </p:sp>
      <p:sp>
        <p:nvSpPr>
          <p:cNvPr id="245" name="Shape 245"/>
          <p:cNvSpPr txBox="1"/>
          <p:nvPr/>
        </p:nvSpPr>
        <p:spPr>
          <a:xfrm>
            <a:off x="992400" y="2930400"/>
            <a:ext cx="614400" cy="764700"/>
          </a:xfrm>
          <a:prstGeom prst="rect">
            <a:avLst/>
          </a:prstGeom>
          <a:noFill/>
          <a:ln>
            <a:noFill/>
          </a:ln>
        </p:spPr>
        <p:txBody>
          <a:bodyPr anchorCtr="0" anchor="t" bIns="91425" lIns="91425" rIns="91425" tIns="91425">
            <a:noAutofit/>
          </a:bodyPr>
          <a:lstStyle/>
          <a:p>
            <a:pPr lvl="0" rtl="0">
              <a:spcBef>
                <a:spcPts val="0"/>
              </a:spcBef>
              <a:buNone/>
            </a:pPr>
            <a:r>
              <a:rPr lang="en" sz="4800"/>
              <a:t>+</a:t>
            </a:r>
          </a:p>
        </p:txBody>
      </p:sp>
      <p:sp>
        <p:nvSpPr>
          <p:cNvPr id="246" name="Shape 246"/>
          <p:cNvSpPr/>
          <p:nvPr/>
        </p:nvSpPr>
        <p:spPr>
          <a:xfrm>
            <a:off x="5256775" y="2187177"/>
            <a:ext cx="1432975" cy="2061175"/>
          </a:xfrm>
          <a:custGeom>
            <a:pathLst>
              <a:path extrusionOk="0" h="82447" w="57319">
                <a:moveTo>
                  <a:pt x="1366" y="133"/>
                </a:moveTo>
                <a:cubicBezTo>
                  <a:pt x="6448" y="739"/>
                  <a:pt x="23214" y="-1612"/>
                  <a:pt x="31863" y="3774"/>
                </a:cubicBezTo>
                <a:cubicBezTo>
                  <a:pt x="40511" y="9160"/>
                  <a:pt x="49311" y="21830"/>
                  <a:pt x="53256" y="32451"/>
                </a:cubicBezTo>
                <a:cubicBezTo>
                  <a:pt x="57200" y="43071"/>
                  <a:pt x="58718" y="59305"/>
                  <a:pt x="55532" y="67499"/>
                </a:cubicBezTo>
                <a:cubicBezTo>
                  <a:pt x="52345" y="75692"/>
                  <a:pt x="43394" y="79410"/>
                  <a:pt x="34139" y="81610"/>
                </a:cubicBezTo>
                <a:cubicBezTo>
                  <a:pt x="24883" y="83810"/>
                  <a:pt x="5689" y="80850"/>
                  <a:pt x="0" y="80699"/>
                </a:cubicBezTo>
              </a:path>
            </a:pathLst>
          </a:custGeom>
          <a:noFill/>
          <a:ln cap="flat" cmpd="sng" w="38100">
            <a:solidFill>
              <a:schemeClr val="dk2"/>
            </a:solidFill>
            <a:prstDash val="solid"/>
            <a:round/>
            <a:headEnd len="lg" w="lg" type="none"/>
            <a:tailEnd len="lg" w="lg" type="stealth"/>
          </a:ln>
        </p:spPr>
      </p:sp>
      <p:sp>
        <p:nvSpPr>
          <p:cNvPr id="247" name="Shape 247"/>
          <p:cNvSpPr/>
          <p:nvPr/>
        </p:nvSpPr>
        <p:spPr>
          <a:xfrm>
            <a:off x="6214950" y="102225"/>
            <a:ext cx="2869560" cy="2780351"/>
          </a:xfrm>
          <a:prstGeom prst="irregularSeal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2400">
                <a:latin typeface="Architects Daughter"/>
                <a:ea typeface="Architects Daughter"/>
                <a:cs typeface="Architects Daughter"/>
                <a:sym typeface="Architects Daughter"/>
              </a:rPr>
              <a:t>Copy on your notes!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251" name="Shape 251"/>
        <p:cNvGrpSpPr/>
        <p:nvPr/>
      </p:nvGrpSpPr>
      <p:grpSpPr>
        <a:xfrm>
          <a:off x="0" y="0"/>
          <a:ext cx="0" cy="0"/>
          <a:chOff x="0" y="0"/>
          <a:chExt cx="0" cy="0"/>
        </a:xfrm>
      </p:grpSpPr>
      <p:sp>
        <p:nvSpPr>
          <p:cNvPr id="252" name="Shape 252"/>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Practice</a:t>
            </a:r>
          </a:p>
        </p:txBody>
      </p:sp>
      <p:sp>
        <p:nvSpPr>
          <p:cNvPr id="253" name="Shape 253"/>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228600" lvl="0" marL="457200" rtl="0">
              <a:spcBef>
                <a:spcPts val="0"/>
              </a:spcBef>
              <a:buChar char="+"/>
            </a:pPr>
            <a:r>
              <a:rPr lang="en"/>
              <a:t>or - or </a:t>
            </a:r>
            <a:r>
              <a:rPr i="1" lang="en"/>
              <a:t>no loop</a:t>
            </a:r>
            <a:r>
              <a:rPr lang="en"/>
              <a:t>?</a:t>
            </a:r>
          </a:p>
          <a:p>
            <a:pPr lvl="0" rtl="0">
              <a:spcBef>
                <a:spcPts val="0"/>
              </a:spcBef>
              <a:buNone/>
            </a:pPr>
            <a:r>
              <a:t/>
            </a:r>
            <a:endParaRPr/>
          </a:p>
        </p:txBody>
      </p:sp>
      <p:sp>
        <p:nvSpPr>
          <p:cNvPr id="254" name="Shape 254"/>
          <p:cNvSpPr txBox="1"/>
          <p:nvPr/>
        </p:nvSpPr>
        <p:spPr>
          <a:xfrm>
            <a:off x="1441750" y="1923125"/>
            <a:ext cx="8105400" cy="3061200"/>
          </a:xfrm>
          <a:prstGeom prst="rect">
            <a:avLst/>
          </a:prstGeom>
          <a:noFill/>
          <a:ln>
            <a:noFill/>
          </a:ln>
        </p:spPr>
        <p:txBody>
          <a:bodyPr anchorCtr="0" anchor="t" bIns="91425" lIns="91425" rIns="91425" tIns="91425">
            <a:noAutofit/>
          </a:bodyPr>
          <a:lstStyle/>
          <a:p>
            <a:pPr lvl="0" rtl="0">
              <a:spcBef>
                <a:spcPts val="0"/>
              </a:spcBef>
              <a:buNone/>
            </a:pPr>
            <a:r>
              <a:rPr lang="en" sz="3000"/>
              <a:t>  People say they don’t like your shoes</a:t>
            </a:r>
          </a:p>
          <a:p>
            <a:pPr lvl="0" rtl="0">
              <a:spcBef>
                <a:spcPts val="0"/>
              </a:spcBef>
              <a:buNone/>
            </a:pPr>
            <a:r>
              <a:t/>
            </a:r>
            <a:endParaRPr sz="3000"/>
          </a:p>
          <a:p>
            <a:pPr lvl="0" rtl="0">
              <a:spcBef>
                <a:spcPts val="0"/>
              </a:spcBef>
              <a:buNone/>
            </a:pPr>
            <a:r>
              <a:t/>
            </a:r>
            <a:endParaRPr sz="3000"/>
          </a:p>
          <a:p>
            <a:pPr lvl="0" rtl="0">
              <a:spcBef>
                <a:spcPts val="0"/>
              </a:spcBef>
              <a:buNone/>
            </a:pPr>
            <a:r>
              <a:t/>
            </a:r>
            <a:endParaRPr sz="3000"/>
          </a:p>
          <a:p>
            <a:pPr lvl="0" rtl="0">
              <a:spcBef>
                <a:spcPts val="0"/>
              </a:spcBef>
              <a:buNone/>
            </a:pPr>
            <a:r>
              <a:rPr lang="en" sz="3000"/>
              <a:t>  Times you wear those shoes</a:t>
            </a:r>
          </a:p>
        </p:txBody>
      </p:sp>
      <p:sp>
        <p:nvSpPr>
          <p:cNvPr id="255" name="Shape 255"/>
          <p:cNvSpPr/>
          <p:nvPr/>
        </p:nvSpPr>
        <p:spPr>
          <a:xfrm>
            <a:off x="640800" y="2231823"/>
            <a:ext cx="1021750" cy="1963464"/>
          </a:xfrm>
          <a:custGeom>
            <a:pathLst>
              <a:path extrusionOk="0" h="68485" w="40870">
                <a:moveTo>
                  <a:pt x="40870" y="209"/>
                </a:moveTo>
                <a:cubicBezTo>
                  <a:pt x="36621" y="284"/>
                  <a:pt x="20993" y="-473"/>
                  <a:pt x="15380" y="664"/>
                </a:cubicBezTo>
                <a:cubicBezTo>
                  <a:pt x="9766" y="1801"/>
                  <a:pt x="9614" y="3470"/>
                  <a:pt x="7187" y="7036"/>
                </a:cubicBezTo>
                <a:cubicBezTo>
                  <a:pt x="4759" y="10601"/>
                  <a:pt x="1952" y="16443"/>
                  <a:pt x="815" y="22057"/>
                </a:cubicBezTo>
                <a:cubicBezTo>
                  <a:pt x="-322" y="27671"/>
                  <a:pt x="-19" y="35637"/>
                  <a:pt x="360" y="40720"/>
                </a:cubicBezTo>
                <a:cubicBezTo>
                  <a:pt x="739" y="45802"/>
                  <a:pt x="815" y="48305"/>
                  <a:pt x="3091" y="52554"/>
                </a:cubicBezTo>
                <a:cubicBezTo>
                  <a:pt x="5366" y="56802"/>
                  <a:pt x="7794" y="63553"/>
                  <a:pt x="14015" y="66209"/>
                </a:cubicBezTo>
                <a:cubicBezTo>
                  <a:pt x="20235" y="68864"/>
                  <a:pt x="36015" y="68105"/>
                  <a:pt x="40415" y="68485"/>
                </a:cubicBezTo>
              </a:path>
            </a:pathLst>
          </a:custGeom>
          <a:noFill/>
          <a:ln cap="flat" cmpd="sng" w="38100">
            <a:solidFill>
              <a:schemeClr val="dk2"/>
            </a:solidFill>
            <a:prstDash val="solid"/>
            <a:round/>
            <a:headEnd len="lg" w="lg" type="stealth"/>
            <a:tailEnd len="lg" w="lg" type="none"/>
          </a:ln>
        </p:spPr>
      </p:sp>
      <p:sp>
        <p:nvSpPr>
          <p:cNvPr id="256" name="Shape 256"/>
          <p:cNvSpPr txBox="1"/>
          <p:nvPr/>
        </p:nvSpPr>
        <p:spPr>
          <a:xfrm>
            <a:off x="8124625" y="2400675"/>
            <a:ext cx="614400" cy="764700"/>
          </a:xfrm>
          <a:prstGeom prst="rect">
            <a:avLst/>
          </a:prstGeom>
          <a:noFill/>
          <a:ln>
            <a:noFill/>
          </a:ln>
        </p:spPr>
        <p:txBody>
          <a:bodyPr anchorCtr="0" anchor="t" bIns="91425" lIns="91425" rIns="91425" tIns="91425">
            <a:noAutofit/>
          </a:bodyPr>
          <a:lstStyle/>
          <a:p>
            <a:pPr lvl="0" rtl="0">
              <a:spcBef>
                <a:spcPts val="0"/>
              </a:spcBef>
              <a:buNone/>
            </a:pPr>
            <a:r>
              <a:rPr lang="en" sz="4800"/>
              <a:t>-</a:t>
            </a:r>
          </a:p>
        </p:txBody>
      </p:sp>
      <p:sp>
        <p:nvSpPr>
          <p:cNvPr id="257" name="Shape 257"/>
          <p:cNvSpPr txBox="1"/>
          <p:nvPr/>
        </p:nvSpPr>
        <p:spPr>
          <a:xfrm>
            <a:off x="761325" y="2558150"/>
            <a:ext cx="614400" cy="764700"/>
          </a:xfrm>
          <a:prstGeom prst="rect">
            <a:avLst/>
          </a:prstGeom>
          <a:noFill/>
          <a:ln>
            <a:noFill/>
          </a:ln>
        </p:spPr>
        <p:txBody>
          <a:bodyPr anchorCtr="0" anchor="t" bIns="91425" lIns="91425" rIns="91425" tIns="91425">
            <a:noAutofit/>
          </a:bodyPr>
          <a:lstStyle/>
          <a:p>
            <a:pPr lvl="0" rtl="0">
              <a:spcBef>
                <a:spcPts val="0"/>
              </a:spcBef>
              <a:buNone/>
            </a:pPr>
            <a:r>
              <a:rPr lang="en" sz="4800"/>
              <a:t>+</a:t>
            </a:r>
          </a:p>
        </p:txBody>
      </p:sp>
      <p:sp>
        <p:nvSpPr>
          <p:cNvPr id="258" name="Shape 258"/>
          <p:cNvSpPr/>
          <p:nvPr/>
        </p:nvSpPr>
        <p:spPr>
          <a:xfrm>
            <a:off x="8124625" y="2182975"/>
            <a:ext cx="870389" cy="2061175"/>
          </a:xfrm>
          <a:custGeom>
            <a:pathLst>
              <a:path extrusionOk="0" h="82447" w="57319">
                <a:moveTo>
                  <a:pt x="1366" y="133"/>
                </a:moveTo>
                <a:cubicBezTo>
                  <a:pt x="6448" y="739"/>
                  <a:pt x="23214" y="-1612"/>
                  <a:pt x="31863" y="3774"/>
                </a:cubicBezTo>
                <a:cubicBezTo>
                  <a:pt x="40511" y="9160"/>
                  <a:pt x="49311" y="21830"/>
                  <a:pt x="53256" y="32451"/>
                </a:cubicBezTo>
                <a:cubicBezTo>
                  <a:pt x="57200" y="43071"/>
                  <a:pt x="58718" y="59305"/>
                  <a:pt x="55532" y="67499"/>
                </a:cubicBezTo>
                <a:cubicBezTo>
                  <a:pt x="52345" y="75692"/>
                  <a:pt x="43394" y="79410"/>
                  <a:pt x="34139" y="81610"/>
                </a:cubicBezTo>
                <a:cubicBezTo>
                  <a:pt x="24883" y="83810"/>
                  <a:pt x="5689" y="80850"/>
                  <a:pt x="0" y="80699"/>
                </a:cubicBezTo>
              </a:path>
            </a:pathLst>
          </a:custGeom>
          <a:noFill/>
          <a:ln cap="flat" cmpd="sng" w="38100">
            <a:solidFill>
              <a:schemeClr val="dk2"/>
            </a:solidFill>
            <a:prstDash val="solid"/>
            <a:round/>
            <a:headEnd len="lg" w="lg" type="none"/>
            <a:tailEnd len="lg" w="lg" type="stealth"/>
          </a:ln>
        </p:spPr>
      </p:sp>
      <p:sp>
        <p:nvSpPr>
          <p:cNvPr id="259" name="Shape 259"/>
          <p:cNvSpPr/>
          <p:nvPr/>
        </p:nvSpPr>
        <p:spPr>
          <a:xfrm>
            <a:off x="5977049" y="-1"/>
            <a:ext cx="3107430" cy="1739556"/>
          </a:xfrm>
          <a:prstGeom prst="irregularSeal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2400">
                <a:latin typeface="Architects Daughter"/>
                <a:ea typeface="Architects Daughter"/>
                <a:cs typeface="Architects Daughter"/>
                <a:sym typeface="Architects Daughter"/>
              </a:rPr>
              <a:t>Copy on your notes!</a:t>
            </a:r>
          </a:p>
        </p:txBody>
      </p:sp>
      <p:pic>
        <p:nvPicPr>
          <p:cNvPr id="260" name="Shape 260"/>
          <p:cNvPicPr preferRelativeResize="0"/>
          <p:nvPr/>
        </p:nvPicPr>
        <p:blipFill>
          <a:blip r:embed="rId3">
            <a:alphaModFix/>
          </a:blip>
          <a:stretch>
            <a:fillRect/>
          </a:stretch>
        </p:blipFill>
        <p:spPr>
          <a:xfrm>
            <a:off x="6577319" y="3040250"/>
            <a:ext cx="1456380" cy="17032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264" name="Shape 264"/>
        <p:cNvGrpSpPr/>
        <p:nvPr/>
      </p:nvGrpSpPr>
      <p:grpSpPr>
        <a:xfrm>
          <a:off x="0" y="0"/>
          <a:ext cx="0" cy="0"/>
          <a:chOff x="0" y="0"/>
          <a:chExt cx="0" cy="0"/>
        </a:xfrm>
      </p:grpSpPr>
      <p:sp>
        <p:nvSpPr>
          <p:cNvPr id="265" name="Shape 265"/>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Practice</a:t>
            </a:r>
          </a:p>
        </p:txBody>
      </p:sp>
      <p:sp>
        <p:nvSpPr>
          <p:cNvPr id="266" name="Shape 266"/>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228600" lvl="0" marL="457200" rtl="0">
              <a:spcBef>
                <a:spcPts val="0"/>
              </a:spcBef>
              <a:buChar char="+"/>
            </a:pPr>
            <a:r>
              <a:rPr lang="en"/>
              <a:t>or - or </a:t>
            </a:r>
            <a:r>
              <a:rPr i="1" lang="en"/>
              <a:t>no loop</a:t>
            </a:r>
            <a:r>
              <a:rPr lang="en"/>
              <a:t>?</a:t>
            </a:r>
          </a:p>
          <a:p>
            <a:pPr lvl="0" rtl="0">
              <a:spcBef>
                <a:spcPts val="0"/>
              </a:spcBef>
              <a:buNone/>
            </a:pPr>
            <a:r>
              <a:t/>
            </a:r>
            <a:endParaRPr/>
          </a:p>
        </p:txBody>
      </p:sp>
      <p:sp>
        <p:nvSpPr>
          <p:cNvPr id="267" name="Shape 267"/>
          <p:cNvSpPr txBox="1"/>
          <p:nvPr/>
        </p:nvSpPr>
        <p:spPr>
          <a:xfrm>
            <a:off x="199275" y="1991975"/>
            <a:ext cx="5541900" cy="2665800"/>
          </a:xfrm>
          <a:prstGeom prst="rect">
            <a:avLst/>
          </a:prstGeom>
          <a:noFill/>
          <a:ln>
            <a:noFill/>
          </a:ln>
        </p:spPr>
        <p:txBody>
          <a:bodyPr anchorCtr="0" anchor="t" bIns="91425" lIns="91425" rIns="91425" tIns="91425">
            <a:noAutofit/>
          </a:bodyPr>
          <a:lstStyle/>
          <a:p>
            <a:pPr lvl="0" rtl="0">
              <a:spcBef>
                <a:spcPts val="0"/>
              </a:spcBef>
              <a:buNone/>
            </a:pPr>
            <a:r>
              <a:t/>
            </a:r>
            <a:endParaRPr sz="3000"/>
          </a:p>
          <a:p>
            <a:pPr lvl="0" rtl="0">
              <a:spcBef>
                <a:spcPts val="0"/>
              </a:spcBef>
              <a:buNone/>
            </a:pPr>
            <a:r>
              <a:t/>
            </a:r>
            <a:endParaRPr sz="3000"/>
          </a:p>
        </p:txBody>
      </p:sp>
      <p:sp>
        <p:nvSpPr>
          <p:cNvPr id="268" name="Shape 268"/>
          <p:cNvSpPr/>
          <p:nvPr/>
        </p:nvSpPr>
        <p:spPr>
          <a:xfrm>
            <a:off x="1613650" y="2992575"/>
            <a:ext cx="674700" cy="430200"/>
          </a:xfrm>
          <a:prstGeom prst="roundRect">
            <a:avLst>
              <a:gd fmla="val 16667" name="adj"/>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9" name="Shape 269"/>
          <p:cNvSpPr/>
          <p:nvPr/>
        </p:nvSpPr>
        <p:spPr>
          <a:xfrm>
            <a:off x="2453425" y="3549375"/>
            <a:ext cx="398400" cy="2988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0" name="Shape 270"/>
          <p:cNvSpPr/>
          <p:nvPr/>
        </p:nvSpPr>
        <p:spPr>
          <a:xfrm>
            <a:off x="2657425" y="3757750"/>
            <a:ext cx="398400" cy="2988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271" name="Shape 271"/>
          <p:cNvPicPr preferRelativeResize="0"/>
          <p:nvPr/>
        </p:nvPicPr>
        <p:blipFill>
          <a:blip r:embed="rId3">
            <a:alphaModFix/>
          </a:blip>
          <a:stretch>
            <a:fillRect/>
          </a:stretch>
        </p:blipFill>
        <p:spPr>
          <a:xfrm>
            <a:off x="1360300" y="1991975"/>
            <a:ext cx="6286500" cy="2857500"/>
          </a:xfrm>
          <a:prstGeom prst="rect">
            <a:avLst/>
          </a:prstGeom>
          <a:noFill/>
          <a:ln>
            <a:noFill/>
          </a:ln>
        </p:spPr>
      </p:pic>
      <p:sp>
        <p:nvSpPr>
          <p:cNvPr id="272" name="Shape 272"/>
          <p:cNvSpPr/>
          <p:nvPr/>
        </p:nvSpPr>
        <p:spPr>
          <a:xfrm>
            <a:off x="5940050" y="2731050"/>
            <a:ext cx="330000" cy="2988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3" name="Shape 273"/>
          <p:cNvSpPr/>
          <p:nvPr/>
        </p:nvSpPr>
        <p:spPr>
          <a:xfrm>
            <a:off x="2691625" y="3848175"/>
            <a:ext cx="330000" cy="2988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4" name="Shape 274"/>
          <p:cNvSpPr/>
          <p:nvPr/>
        </p:nvSpPr>
        <p:spPr>
          <a:xfrm>
            <a:off x="6214950" y="26025"/>
            <a:ext cx="2869560" cy="2780351"/>
          </a:xfrm>
          <a:prstGeom prst="irregularSeal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2400">
                <a:latin typeface="Architects Daughter"/>
                <a:ea typeface="Architects Daughter"/>
                <a:cs typeface="Architects Daughter"/>
                <a:sym typeface="Architects Daughter"/>
              </a:rPr>
              <a:t>Copy on your notes!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72"/>
                                        </p:tgtEl>
                                      </p:cBhvr>
                                    </p:animEffect>
                                    <p:set>
                                      <p:cBhvr>
                                        <p:cTn dur="1" fill="hold">
                                          <p:stCondLst>
                                            <p:cond delay="1000"/>
                                          </p:stCondLst>
                                        </p:cTn>
                                        <p:tgtEl>
                                          <p:spTgt spid="2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73"/>
                                        </p:tgtEl>
                                      </p:cBhvr>
                                    </p:animEffect>
                                    <p:set>
                                      <p:cBhvr>
                                        <p:cTn dur="1" fill="hold">
                                          <p:stCondLst>
                                            <p:cond delay="1000"/>
                                          </p:stCondLst>
                                        </p:cTn>
                                        <p:tgtEl>
                                          <p:spTgt spid="2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idx="4294967295" type="title"/>
          </p:nvPr>
        </p:nvSpPr>
        <p:spPr>
          <a:xfrm>
            <a:off x="0" y="205975"/>
            <a:ext cx="5243100" cy="1695600"/>
          </a:xfrm>
          <a:prstGeom prst="rect">
            <a:avLst/>
          </a:prstGeom>
        </p:spPr>
        <p:txBody>
          <a:bodyPr anchorCtr="0" anchor="b" bIns="91425" lIns="91425" rIns="91425" tIns="91425">
            <a:noAutofit/>
          </a:bodyPr>
          <a:lstStyle/>
          <a:p>
            <a:pPr lvl="0">
              <a:spcBef>
                <a:spcPts val="0"/>
              </a:spcBef>
              <a:buNone/>
            </a:pPr>
            <a:r>
              <a:rPr lang="en"/>
              <a:t>Homeostasis = Regulating internal environment</a:t>
            </a:r>
          </a:p>
        </p:txBody>
      </p:sp>
      <p:sp>
        <p:nvSpPr>
          <p:cNvPr id="64" name="Shape 64"/>
          <p:cNvSpPr txBox="1"/>
          <p:nvPr>
            <p:ph idx="1" type="body"/>
          </p:nvPr>
        </p:nvSpPr>
        <p:spPr>
          <a:xfrm>
            <a:off x="457200" y="4406309"/>
            <a:ext cx="8229600" cy="519600"/>
          </a:xfrm>
          <a:prstGeom prst="rect">
            <a:avLst/>
          </a:prstGeom>
        </p:spPr>
        <p:txBody>
          <a:bodyPr anchorCtr="0" anchor="t" bIns="91425" lIns="91425" rIns="91425" tIns="91425">
            <a:noAutofit/>
          </a:bodyPr>
          <a:lstStyle/>
          <a:p>
            <a:pPr lvl="0">
              <a:spcBef>
                <a:spcPts val="0"/>
              </a:spcBef>
              <a:buNone/>
            </a:pPr>
            <a:r>
              <a:t/>
            </a:r>
            <a:endParaRPr/>
          </a:p>
        </p:txBody>
      </p:sp>
      <p:pic>
        <p:nvPicPr>
          <p:cNvPr id="65" name="Shape 65"/>
          <p:cNvPicPr preferRelativeResize="0"/>
          <p:nvPr/>
        </p:nvPicPr>
        <p:blipFill>
          <a:blip r:embed="rId3">
            <a:alphaModFix/>
          </a:blip>
          <a:stretch>
            <a:fillRect/>
          </a:stretch>
        </p:blipFill>
        <p:spPr>
          <a:xfrm>
            <a:off x="5409294" y="0"/>
            <a:ext cx="3734711" cy="5143500"/>
          </a:xfrm>
          <a:prstGeom prst="rect">
            <a:avLst/>
          </a:prstGeom>
          <a:noFill/>
          <a:ln>
            <a:noFill/>
          </a:ln>
        </p:spPr>
      </p:pic>
      <p:pic>
        <p:nvPicPr>
          <p:cNvPr id="66" name="Shape 66"/>
          <p:cNvPicPr preferRelativeResize="0"/>
          <p:nvPr/>
        </p:nvPicPr>
        <p:blipFill>
          <a:blip r:embed="rId4">
            <a:alphaModFix/>
          </a:blip>
          <a:stretch>
            <a:fillRect/>
          </a:stretch>
        </p:blipFill>
        <p:spPr>
          <a:xfrm>
            <a:off x="117062" y="1901575"/>
            <a:ext cx="5191125" cy="1695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278" name="Shape 278"/>
        <p:cNvGrpSpPr/>
        <p:nvPr/>
      </p:nvGrpSpPr>
      <p:grpSpPr>
        <a:xfrm>
          <a:off x="0" y="0"/>
          <a:ext cx="0" cy="0"/>
          <a:chOff x="0" y="0"/>
          <a:chExt cx="0" cy="0"/>
        </a:xfrm>
      </p:grpSpPr>
      <p:sp>
        <p:nvSpPr>
          <p:cNvPr id="279" name="Shape 279"/>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Practice</a:t>
            </a:r>
          </a:p>
        </p:txBody>
      </p:sp>
      <p:sp>
        <p:nvSpPr>
          <p:cNvPr id="280" name="Shape 280"/>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228600" lvl="0" marL="457200">
              <a:spcBef>
                <a:spcPts val="0"/>
              </a:spcBef>
              <a:buChar char="+"/>
            </a:pPr>
            <a:r>
              <a:rPr lang="en"/>
              <a:t>or - or no loop?</a:t>
            </a:r>
          </a:p>
        </p:txBody>
      </p:sp>
      <p:pic>
        <p:nvPicPr>
          <p:cNvPr id="281" name="Shape 281"/>
          <p:cNvPicPr preferRelativeResize="0"/>
          <p:nvPr/>
        </p:nvPicPr>
        <p:blipFill>
          <a:blip r:embed="rId3">
            <a:alphaModFix/>
          </a:blip>
          <a:stretch>
            <a:fillRect/>
          </a:stretch>
        </p:blipFill>
        <p:spPr>
          <a:xfrm>
            <a:off x="-51150" y="1954325"/>
            <a:ext cx="4747625" cy="2373812"/>
          </a:xfrm>
          <a:prstGeom prst="rect">
            <a:avLst/>
          </a:prstGeom>
          <a:noFill/>
          <a:ln>
            <a:noFill/>
          </a:ln>
        </p:spPr>
      </p:pic>
      <p:pic>
        <p:nvPicPr>
          <p:cNvPr id="282" name="Shape 282"/>
          <p:cNvPicPr preferRelativeResize="0"/>
          <p:nvPr/>
        </p:nvPicPr>
        <p:blipFill>
          <a:blip r:embed="rId4">
            <a:alphaModFix/>
          </a:blip>
          <a:stretch>
            <a:fillRect/>
          </a:stretch>
        </p:blipFill>
        <p:spPr>
          <a:xfrm>
            <a:off x="4696475" y="1454774"/>
            <a:ext cx="4447526" cy="2948900"/>
          </a:xfrm>
          <a:prstGeom prst="rect">
            <a:avLst/>
          </a:prstGeom>
          <a:noFill/>
          <a:ln>
            <a:noFill/>
          </a:ln>
        </p:spPr>
      </p:pic>
      <p:sp>
        <p:nvSpPr>
          <p:cNvPr id="283" name="Shape 283"/>
          <p:cNvSpPr/>
          <p:nvPr/>
        </p:nvSpPr>
        <p:spPr>
          <a:xfrm>
            <a:off x="2216800" y="2341350"/>
            <a:ext cx="398400" cy="2988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4" name="Shape 284"/>
          <p:cNvSpPr/>
          <p:nvPr/>
        </p:nvSpPr>
        <p:spPr>
          <a:xfrm>
            <a:off x="2216800" y="3712950"/>
            <a:ext cx="398400" cy="2988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5" name="Shape 285"/>
          <p:cNvSpPr/>
          <p:nvPr/>
        </p:nvSpPr>
        <p:spPr>
          <a:xfrm>
            <a:off x="5572125" y="26025"/>
            <a:ext cx="3512376" cy="2026188"/>
          </a:xfrm>
          <a:prstGeom prst="irregularSeal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2400">
                <a:latin typeface="Architects Daughter"/>
                <a:ea typeface="Architects Daughter"/>
                <a:cs typeface="Architects Daughter"/>
                <a:sym typeface="Architects Daughter"/>
              </a:rPr>
              <a:t>Copy on your notes!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289" name="Shape 289"/>
        <p:cNvGrpSpPr/>
        <p:nvPr/>
      </p:nvGrpSpPr>
      <p:grpSpPr>
        <a:xfrm>
          <a:off x="0" y="0"/>
          <a:ext cx="0" cy="0"/>
          <a:chOff x="0" y="0"/>
          <a:chExt cx="0" cy="0"/>
        </a:xfrm>
      </p:grpSpPr>
      <p:sp>
        <p:nvSpPr>
          <p:cNvPr id="290" name="Shape 290"/>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Practice</a:t>
            </a:r>
          </a:p>
        </p:txBody>
      </p:sp>
      <p:sp>
        <p:nvSpPr>
          <p:cNvPr id="291" name="Shape 291"/>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228600" lvl="0" marL="457200" rtl="0">
              <a:spcBef>
                <a:spcPts val="0"/>
              </a:spcBef>
              <a:buChar char="+"/>
            </a:pPr>
            <a:r>
              <a:rPr lang="en"/>
              <a:t>or - or </a:t>
            </a:r>
            <a:r>
              <a:rPr i="1" lang="en"/>
              <a:t>no loop</a:t>
            </a:r>
            <a:r>
              <a:rPr lang="en"/>
              <a:t>?</a:t>
            </a:r>
          </a:p>
        </p:txBody>
      </p:sp>
      <p:sp>
        <p:nvSpPr>
          <p:cNvPr id="292" name="Shape 292"/>
          <p:cNvSpPr txBox="1"/>
          <p:nvPr/>
        </p:nvSpPr>
        <p:spPr>
          <a:xfrm>
            <a:off x="199275" y="1991975"/>
            <a:ext cx="5541900" cy="2665799"/>
          </a:xfrm>
          <a:prstGeom prst="rect">
            <a:avLst/>
          </a:prstGeom>
          <a:noFill/>
          <a:ln>
            <a:noFill/>
          </a:ln>
        </p:spPr>
        <p:txBody>
          <a:bodyPr anchorCtr="0" anchor="t" bIns="91425" lIns="91425" rIns="91425" tIns="91425">
            <a:noAutofit/>
          </a:bodyPr>
          <a:lstStyle/>
          <a:p>
            <a:pPr lvl="0" rtl="0">
              <a:spcBef>
                <a:spcPts val="0"/>
              </a:spcBef>
              <a:buNone/>
            </a:pPr>
            <a:r>
              <a:t/>
            </a:r>
            <a:endParaRPr sz="3000"/>
          </a:p>
          <a:p>
            <a:pPr lvl="0" rtl="0">
              <a:spcBef>
                <a:spcPts val="0"/>
              </a:spcBef>
              <a:buNone/>
            </a:pPr>
            <a:r>
              <a:t/>
            </a:r>
            <a:endParaRPr sz="3000"/>
          </a:p>
        </p:txBody>
      </p:sp>
      <p:pic>
        <p:nvPicPr>
          <p:cNvPr id="293" name="Shape 293"/>
          <p:cNvPicPr preferRelativeResize="0"/>
          <p:nvPr/>
        </p:nvPicPr>
        <p:blipFill>
          <a:blip r:embed="rId3">
            <a:alphaModFix/>
          </a:blip>
          <a:stretch>
            <a:fillRect/>
          </a:stretch>
        </p:blipFill>
        <p:spPr>
          <a:xfrm>
            <a:off x="-597999" y="1819250"/>
            <a:ext cx="4724100" cy="3021699"/>
          </a:xfrm>
          <a:prstGeom prst="rect">
            <a:avLst/>
          </a:prstGeom>
          <a:noFill/>
          <a:ln>
            <a:noFill/>
          </a:ln>
        </p:spPr>
      </p:pic>
      <p:pic>
        <p:nvPicPr>
          <p:cNvPr id="294" name="Shape 294"/>
          <p:cNvPicPr preferRelativeResize="0"/>
          <p:nvPr/>
        </p:nvPicPr>
        <p:blipFill>
          <a:blip r:embed="rId4">
            <a:alphaModFix/>
          </a:blip>
          <a:stretch>
            <a:fillRect/>
          </a:stretch>
        </p:blipFill>
        <p:spPr>
          <a:xfrm>
            <a:off x="4203348" y="1295212"/>
            <a:ext cx="4483449" cy="3362574"/>
          </a:xfrm>
          <a:prstGeom prst="rect">
            <a:avLst/>
          </a:prstGeom>
          <a:noFill/>
          <a:ln>
            <a:noFill/>
          </a:ln>
        </p:spPr>
      </p:pic>
      <p:sp>
        <p:nvSpPr>
          <p:cNvPr id="295" name="Shape 295"/>
          <p:cNvSpPr/>
          <p:nvPr/>
        </p:nvSpPr>
        <p:spPr>
          <a:xfrm>
            <a:off x="1613650" y="2992575"/>
            <a:ext cx="674700" cy="430199"/>
          </a:xfrm>
          <a:prstGeom prst="roundRect">
            <a:avLst>
              <a:gd fmla="val 16667" name="adj"/>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6" name="Shape 296"/>
          <p:cNvSpPr/>
          <p:nvPr/>
        </p:nvSpPr>
        <p:spPr>
          <a:xfrm>
            <a:off x="2453425" y="3549375"/>
            <a:ext cx="398400" cy="2988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7" name="Shape 297"/>
          <p:cNvSpPr/>
          <p:nvPr/>
        </p:nvSpPr>
        <p:spPr>
          <a:xfrm>
            <a:off x="961900" y="2767750"/>
            <a:ext cx="398400" cy="2988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8" name="Shape 298"/>
          <p:cNvSpPr/>
          <p:nvPr/>
        </p:nvSpPr>
        <p:spPr>
          <a:xfrm>
            <a:off x="5831897" y="26025"/>
            <a:ext cx="3252582" cy="1965924"/>
          </a:xfrm>
          <a:prstGeom prst="irregularSeal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2400">
                <a:latin typeface="Architects Daughter"/>
                <a:ea typeface="Architects Daughter"/>
                <a:cs typeface="Architects Daughter"/>
                <a:sym typeface="Architects Daughter"/>
              </a:rPr>
              <a:t>Copy on your notes!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302" name="Shape 302"/>
        <p:cNvGrpSpPr/>
        <p:nvPr/>
      </p:nvGrpSpPr>
      <p:grpSpPr>
        <a:xfrm>
          <a:off x="0" y="0"/>
          <a:ext cx="0" cy="0"/>
          <a:chOff x="0" y="0"/>
          <a:chExt cx="0" cy="0"/>
        </a:xfrm>
      </p:grpSpPr>
      <p:sp>
        <p:nvSpPr>
          <p:cNvPr id="303" name="Shape 303"/>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Practice</a:t>
            </a:r>
          </a:p>
        </p:txBody>
      </p:sp>
      <p:sp>
        <p:nvSpPr>
          <p:cNvPr id="304" name="Shape 304"/>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228600" lvl="0" marL="457200" rtl="0">
              <a:spcBef>
                <a:spcPts val="0"/>
              </a:spcBef>
              <a:buChar char="+"/>
            </a:pPr>
            <a:r>
              <a:rPr lang="en"/>
              <a:t>or - or </a:t>
            </a:r>
            <a:r>
              <a:rPr i="1" lang="en"/>
              <a:t>no loop</a:t>
            </a:r>
            <a:r>
              <a:rPr lang="en"/>
              <a:t>?</a:t>
            </a:r>
          </a:p>
          <a:p>
            <a:pPr lvl="0" rtl="0">
              <a:spcBef>
                <a:spcPts val="0"/>
              </a:spcBef>
              <a:buClr>
                <a:srgbClr val="000000"/>
              </a:buClr>
              <a:buSzPct val="36666"/>
              <a:buNone/>
            </a:pPr>
            <a:r>
              <a:t/>
            </a:r>
            <a:endParaRPr/>
          </a:p>
          <a:p>
            <a:pPr lvl="0">
              <a:spcBef>
                <a:spcPts val="0"/>
              </a:spcBef>
              <a:buNone/>
            </a:pPr>
            <a:r>
              <a:t/>
            </a:r>
            <a:endParaRPr/>
          </a:p>
        </p:txBody>
      </p:sp>
      <p:sp>
        <p:nvSpPr>
          <p:cNvPr id="305" name="Shape 305"/>
          <p:cNvSpPr txBox="1"/>
          <p:nvPr/>
        </p:nvSpPr>
        <p:spPr>
          <a:xfrm>
            <a:off x="2806450" y="1923125"/>
            <a:ext cx="6740700" cy="3061200"/>
          </a:xfrm>
          <a:prstGeom prst="rect">
            <a:avLst/>
          </a:prstGeom>
          <a:noFill/>
          <a:ln>
            <a:noFill/>
          </a:ln>
        </p:spPr>
        <p:txBody>
          <a:bodyPr anchorCtr="0" anchor="t" bIns="91425" lIns="91425" rIns="91425" tIns="91425">
            <a:noAutofit/>
          </a:bodyPr>
          <a:lstStyle/>
          <a:p>
            <a:pPr lvl="0">
              <a:spcBef>
                <a:spcPts val="0"/>
              </a:spcBef>
              <a:buNone/>
            </a:pPr>
            <a:r>
              <a:rPr lang="en" sz="3600"/>
              <a:t>Amount of </a:t>
            </a:r>
            <a:br>
              <a:rPr lang="en" sz="3600"/>
            </a:br>
            <a:r>
              <a:rPr lang="en" sz="3600"/>
              <a:t>studying</a:t>
            </a:r>
          </a:p>
          <a:p>
            <a:pPr lvl="0">
              <a:spcBef>
                <a:spcPts val="0"/>
              </a:spcBef>
              <a:buNone/>
            </a:pPr>
            <a:r>
              <a:t/>
            </a:r>
            <a:endParaRPr sz="3600"/>
          </a:p>
          <a:p>
            <a:pPr indent="0" lvl="0" marL="0">
              <a:spcBef>
                <a:spcPts val="0"/>
              </a:spcBef>
              <a:buNone/>
            </a:pPr>
            <a:r>
              <a:rPr lang="en" sz="3600"/>
              <a:t>Grades</a:t>
            </a:r>
          </a:p>
        </p:txBody>
      </p:sp>
      <p:sp>
        <p:nvSpPr>
          <p:cNvPr id="306" name="Shape 306"/>
          <p:cNvSpPr/>
          <p:nvPr/>
        </p:nvSpPr>
        <p:spPr>
          <a:xfrm>
            <a:off x="4442123" y="2080550"/>
            <a:ext cx="1675426" cy="1964900"/>
          </a:xfrm>
          <a:custGeom>
            <a:pathLst>
              <a:path extrusionOk="0" h="78596" w="92107">
                <a:moveTo>
                  <a:pt x="0" y="77743"/>
                </a:moveTo>
                <a:cubicBezTo>
                  <a:pt x="8800" y="77743"/>
                  <a:pt x="38842" y="79563"/>
                  <a:pt x="52801" y="77743"/>
                </a:cubicBezTo>
                <a:cubicBezTo>
                  <a:pt x="66759" y="75922"/>
                  <a:pt x="77304" y="73494"/>
                  <a:pt x="83753" y="66819"/>
                </a:cubicBezTo>
                <a:cubicBezTo>
                  <a:pt x="90201" y="60143"/>
                  <a:pt x="90808" y="46943"/>
                  <a:pt x="91491" y="37688"/>
                </a:cubicBezTo>
                <a:cubicBezTo>
                  <a:pt x="92173" y="28432"/>
                  <a:pt x="93235" y="17432"/>
                  <a:pt x="87849" y="11287"/>
                </a:cubicBezTo>
                <a:cubicBezTo>
                  <a:pt x="82462" y="5142"/>
                  <a:pt x="66911" y="2562"/>
                  <a:pt x="59173" y="818"/>
                </a:cubicBezTo>
                <a:cubicBezTo>
                  <a:pt x="51435" y="-926"/>
                  <a:pt x="44379" y="818"/>
                  <a:pt x="41421" y="818"/>
                </a:cubicBezTo>
              </a:path>
            </a:pathLst>
          </a:custGeom>
          <a:noFill/>
          <a:ln cap="flat" cmpd="sng" w="38100">
            <a:solidFill>
              <a:schemeClr val="dk2"/>
            </a:solidFill>
            <a:prstDash val="solid"/>
            <a:round/>
            <a:headEnd len="lg" w="lg" type="stealth"/>
            <a:tailEnd len="lg" w="lg" type="none"/>
          </a:ln>
        </p:spPr>
      </p:sp>
      <p:sp>
        <p:nvSpPr>
          <p:cNvPr id="307" name="Shape 307"/>
          <p:cNvSpPr/>
          <p:nvPr/>
        </p:nvSpPr>
        <p:spPr>
          <a:xfrm>
            <a:off x="1862640" y="2371657"/>
            <a:ext cx="1021750" cy="1712125"/>
          </a:xfrm>
          <a:custGeom>
            <a:pathLst>
              <a:path extrusionOk="0" h="68485" w="40870">
                <a:moveTo>
                  <a:pt x="40870" y="209"/>
                </a:moveTo>
                <a:cubicBezTo>
                  <a:pt x="36621" y="284"/>
                  <a:pt x="20993" y="-473"/>
                  <a:pt x="15380" y="664"/>
                </a:cubicBezTo>
                <a:cubicBezTo>
                  <a:pt x="9766" y="1801"/>
                  <a:pt x="9614" y="3470"/>
                  <a:pt x="7187" y="7036"/>
                </a:cubicBezTo>
                <a:cubicBezTo>
                  <a:pt x="4759" y="10601"/>
                  <a:pt x="1952" y="16443"/>
                  <a:pt x="815" y="22057"/>
                </a:cubicBezTo>
                <a:cubicBezTo>
                  <a:pt x="-322" y="27671"/>
                  <a:pt x="-19" y="35637"/>
                  <a:pt x="360" y="40720"/>
                </a:cubicBezTo>
                <a:cubicBezTo>
                  <a:pt x="739" y="45802"/>
                  <a:pt x="815" y="48305"/>
                  <a:pt x="3091" y="52554"/>
                </a:cubicBezTo>
                <a:cubicBezTo>
                  <a:pt x="5366" y="56802"/>
                  <a:pt x="7794" y="63553"/>
                  <a:pt x="14015" y="66209"/>
                </a:cubicBezTo>
                <a:cubicBezTo>
                  <a:pt x="20235" y="68864"/>
                  <a:pt x="36015" y="68105"/>
                  <a:pt x="40415" y="68485"/>
                </a:cubicBezTo>
              </a:path>
            </a:pathLst>
          </a:custGeom>
          <a:noFill/>
          <a:ln cap="flat" cmpd="sng" w="38100">
            <a:solidFill>
              <a:schemeClr val="dk2"/>
            </a:solidFill>
            <a:prstDash val="solid"/>
            <a:round/>
            <a:headEnd len="lg" w="lg" type="stealth"/>
            <a:tailEnd len="lg" w="lg" type="none"/>
          </a:ln>
        </p:spPr>
      </p:sp>
      <p:sp>
        <p:nvSpPr>
          <p:cNvPr id="308" name="Shape 308"/>
          <p:cNvSpPr txBox="1"/>
          <p:nvPr/>
        </p:nvSpPr>
        <p:spPr>
          <a:xfrm>
            <a:off x="6117550" y="2371650"/>
            <a:ext cx="614400" cy="764700"/>
          </a:xfrm>
          <a:prstGeom prst="rect">
            <a:avLst/>
          </a:prstGeom>
          <a:noFill/>
          <a:ln>
            <a:noFill/>
          </a:ln>
        </p:spPr>
        <p:txBody>
          <a:bodyPr anchorCtr="0" anchor="t" bIns="91425" lIns="91425" rIns="91425" tIns="91425">
            <a:noAutofit/>
          </a:bodyPr>
          <a:lstStyle/>
          <a:p>
            <a:pPr lvl="0">
              <a:spcBef>
                <a:spcPts val="0"/>
              </a:spcBef>
              <a:buNone/>
            </a:pPr>
            <a:r>
              <a:rPr lang="en" sz="4800"/>
              <a:t>+</a:t>
            </a:r>
          </a:p>
        </p:txBody>
      </p:sp>
      <p:sp>
        <p:nvSpPr>
          <p:cNvPr id="309" name="Shape 309"/>
          <p:cNvSpPr txBox="1"/>
          <p:nvPr/>
        </p:nvSpPr>
        <p:spPr>
          <a:xfrm>
            <a:off x="1384775" y="3123700"/>
            <a:ext cx="614400" cy="764700"/>
          </a:xfrm>
          <a:prstGeom prst="rect">
            <a:avLst/>
          </a:prstGeom>
          <a:noFill/>
          <a:ln>
            <a:noFill/>
          </a:ln>
        </p:spPr>
        <p:txBody>
          <a:bodyPr anchorCtr="0" anchor="t" bIns="91425" lIns="91425" rIns="91425" tIns="91425">
            <a:noAutofit/>
          </a:bodyPr>
          <a:lstStyle/>
          <a:p>
            <a:pPr lvl="0" rtl="0">
              <a:spcBef>
                <a:spcPts val="0"/>
              </a:spcBef>
              <a:buNone/>
            </a:pPr>
            <a:r>
              <a:rPr lang="en" sz="4800"/>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313" name="Shape 313"/>
        <p:cNvGrpSpPr/>
        <p:nvPr/>
      </p:nvGrpSpPr>
      <p:grpSpPr>
        <a:xfrm>
          <a:off x="0" y="0"/>
          <a:ext cx="0" cy="0"/>
          <a:chOff x="0" y="0"/>
          <a:chExt cx="0" cy="0"/>
        </a:xfrm>
      </p:grpSpPr>
      <p:sp>
        <p:nvSpPr>
          <p:cNvPr id="314" name="Shape 314"/>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Practice</a:t>
            </a:r>
          </a:p>
        </p:txBody>
      </p:sp>
      <p:sp>
        <p:nvSpPr>
          <p:cNvPr id="315" name="Shape 315"/>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228600" lvl="0" marL="457200" rtl="0">
              <a:spcBef>
                <a:spcPts val="0"/>
              </a:spcBef>
              <a:buChar char="+"/>
            </a:pPr>
            <a:r>
              <a:rPr lang="en"/>
              <a:t>or - or </a:t>
            </a:r>
            <a:r>
              <a:rPr i="1" lang="en"/>
              <a:t>no loop</a:t>
            </a:r>
            <a:r>
              <a:rPr lang="en"/>
              <a:t>?</a:t>
            </a:r>
          </a:p>
          <a:p>
            <a:pPr lvl="0" rtl="0">
              <a:spcBef>
                <a:spcPts val="0"/>
              </a:spcBef>
              <a:buClr>
                <a:srgbClr val="000000"/>
              </a:buClr>
              <a:buSzPct val="36666"/>
              <a:buNone/>
            </a:pPr>
            <a:r>
              <a:t/>
            </a:r>
            <a:endParaRPr/>
          </a:p>
          <a:p>
            <a:pPr lvl="0" rtl="0">
              <a:spcBef>
                <a:spcPts val="0"/>
              </a:spcBef>
              <a:buNone/>
            </a:pPr>
            <a:r>
              <a:t/>
            </a:r>
            <a:endParaRPr/>
          </a:p>
        </p:txBody>
      </p:sp>
      <p:sp>
        <p:nvSpPr>
          <p:cNvPr id="316" name="Shape 316"/>
          <p:cNvSpPr txBox="1"/>
          <p:nvPr/>
        </p:nvSpPr>
        <p:spPr>
          <a:xfrm>
            <a:off x="2363925" y="1923125"/>
            <a:ext cx="7183200" cy="3061200"/>
          </a:xfrm>
          <a:prstGeom prst="rect">
            <a:avLst/>
          </a:prstGeom>
          <a:noFill/>
          <a:ln>
            <a:noFill/>
          </a:ln>
        </p:spPr>
        <p:txBody>
          <a:bodyPr anchorCtr="0" anchor="t" bIns="91425" lIns="91425" rIns="91425" tIns="91425">
            <a:noAutofit/>
          </a:bodyPr>
          <a:lstStyle/>
          <a:p>
            <a:pPr lvl="0" rtl="0">
              <a:spcBef>
                <a:spcPts val="0"/>
              </a:spcBef>
              <a:buNone/>
            </a:pPr>
            <a:r>
              <a:rPr lang="en" sz="3600"/>
              <a:t>Temperature</a:t>
            </a:r>
          </a:p>
          <a:p>
            <a:pPr lvl="0">
              <a:spcBef>
                <a:spcPts val="0"/>
              </a:spcBef>
              <a:buNone/>
            </a:pPr>
            <a:r>
              <a:t/>
            </a:r>
            <a:endParaRPr sz="3600"/>
          </a:p>
          <a:p>
            <a:pPr lvl="0" rtl="0">
              <a:spcBef>
                <a:spcPts val="0"/>
              </a:spcBef>
              <a:buNone/>
            </a:pPr>
            <a:r>
              <a:t/>
            </a:r>
            <a:endParaRPr sz="3600"/>
          </a:p>
          <a:p>
            <a:pPr indent="0" lvl="0" marL="0" rtl="0">
              <a:spcBef>
                <a:spcPts val="0"/>
              </a:spcBef>
              <a:buNone/>
            </a:pPr>
            <a:r>
              <a:rPr lang="en" sz="3600"/>
              <a:t>Sweating</a:t>
            </a:r>
          </a:p>
        </p:txBody>
      </p:sp>
      <p:sp>
        <p:nvSpPr>
          <p:cNvPr id="317" name="Shape 317"/>
          <p:cNvSpPr/>
          <p:nvPr/>
        </p:nvSpPr>
        <p:spPr>
          <a:xfrm>
            <a:off x="4442123" y="2080550"/>
            <a:ext cx="1675426" cy="1964900"/>
          </a:xfrm>
          <a:custGeom>
            <a:pathLst>
              <a:path extrusionOk="0" h="78596" w="92107">
                <a:moveTo>
                  <a:pt x="0" y="77743"/>
                </a:moveTo>
                <a:cubicBezTo>
                  <a:pt x="8800" y="77743"/>
                  <a:pt x="38842" y="79563"/>
                  <a:pt x="52801" y="77743"/>
                </a:cubicBezTo>
                <a:cubicBezTo>
                  <a:pt x="66759" y="75922"/>
                  <a:pt x="77304" y="73494"/>
                  <a:pt x="83753" y="66819"/>
                </a:cubicBezTo>
                <a:cubicBezTo>
                  <a:pt x="90201" y="60143"/>
                  <a:pt x="90808" y="46943"/>
                  <a:pt x="91491" y="37688"/>
                </a:cubicBezTo>
                <a:cubicBezTo>
                  <a:pt x="92173" y="28432"/>
                  <a:pt x="93235" y="17432"/>
                  <a:pt x="87849" y="11287"/>
                </a:cubicBezTo>
                <a:cubicBezTo>
                  <a:pt x="82462" y="5142"/>
                  <a:pt x="66911" y="2562"/>
                  <a:pt x="59173" y="818"/>
                </a:cubicBezTo>
                <a:cubicBezTo>
                  <a:pt x="51435" y="-926"/>
                  <a:pt x="44379" y="818"/>
                  <a:pt x="41421" y="818"/>
                </a:cubicBezTo>
              </a:path>
            </a:pathLst>
          </a:custGeom>
          <a:noFill/>
          <a:ln cap="flat" cmpd="sng" w="38100">
            <a:solidFill>
              <a:schemeClr val="dk2"/>
            </a:solidFill>
            <a:prstDash val="solid"/>
            <a:round/>
            <a:headEnd len="lg" w="lg" type="stealth"/>
            <a:tailEnd len="lg" w="lg" type="none"/>
          </a:ln>
        </p:spPr>
      </p:sp>
      <p:sp>
        <p:nvSpPr>
          <p:cNvPr id="318" name="Shape 318"/>
          <p:cNvSpPr/>
          <p:nvPr/>
        </p:nvSpPr>
        <p:spPr>
          <a:xfrm>
            <a:off x="1433090" y="2371657"/>
            <a:ext cx="1021750" cy="1712125"/>
          </a:xfrm>
          <a:custGeom>
            <a:pathLst>
              <a:path extrusionOk="0" h="68485" w="40870">
                <a:moveTo>
                  <a:pt x="40870" y="209"/>
                </a:moveTo>
                <a:cubicBezTo>
                  <a:pt x="36621" y="284"/>
                  <a:pt x="20993" y="-473"/>
                  <a:pt x="15380" y="664"/>
                </a:cubicBezTo>
                <a:cubicBezTo>
                  <a:pt x="9766" y="1801"/>
                  <a:pt x="9614" y="3470"/>
                  <a:pt x="7187" y="7036"/>
                </a:cubicBezTo>
                <a:cubicBezTo>
                  <a:pt x="4759" y="10601"/>
                  <a:pt x="1952" y="16443"/>
                  <a:pt x="815" y="22057"/>
                </a:cubicBezTo>
                <a:cubicBezTo>
                  <a:pt x="-322" y="27671"/>
                  <a:pt x="-19" y="35637"/>
                  <a:pt x="360" y="40720"/>
                </a:cubicBezTo>
                <a:cubicBezTo>
                  <a:pt x="739" y="45802"/>
                  <a:pt x="815" y="48305"/>
                  <a:pt x="3091" y="52554"/>
                </a:cubicBezTo>
                <a:cubicBezTo>
                  <a:pt x="5366" y="56802"/>
                  <a:pt x="7794" y="63553"/>
                  <a:pt x="14015" y="66209"/>
                </a:cubicBezTo>
                <a:cubicBezTo>
                  <a:pt x="20235" y="68864"/>
                  <a:pt x="36015" y="68105"/>
                  <a:pt x="40415" y="68485"/>
                </a:cubicBezTo>
              </a:path>
            </a:pathLst>
          </a:custGeom>
          <a:noFill/>
          <a:ln cap="flat" cmpd="sng" w="38100">
            <a:solidFill>
              <a:schemeClr val="dk2"/>
            </a:solidFill>
            <a:prstDash val="solid"/>
            <a:round/>
            <a:headEnd len="lg" w="lg" type="stealth"/>
            <a:tailEnd len="lg" w="lg" type="none"/>
          </a:ln>
        </p:spPr>
      </p:sp>
      <p:sp>
        <p:nvSpPr>
          <p:cNvPr id="319" name="Shape 319"/>
          <p:cNvSpPr txBox="1"/>
          <p:nvPr/>
        </p:nvSpPr>
        <p:spPr>
          <a:xfrm>
            <a:off x="6117550" y="2371650"/>
            <a:ext cx="614400" cy="764700"/>
          </a:xfrm>
          <a:prstGeom prst="rect">
            <a:avLst/>
          </a:prstGeom>
          <a:noFill/>
          <a:ln>
            <a:noFill/>
          </a:ln>
        </p:spPr>
        <p:txBody>
          <a:bodyPr anchorCtr="0" anchor="t" bIns="91425" lIns="91425" rIns="91425" tIns="91425">
            <a:noAutofit/>
          </a:bodyPr>
          <a:lstStyle/>
          <a:p>
            <a:pPr lvl="0" rtl="0">
              <a:spcBef>
                <a:spcPts val="0"/>
              </a:spcBef>
              <a:buNone/>
            </a:pPr>
            <a:r>
              <a:rPr lang="en" sz="4800"/>
              <a:t>+</a:t>
            </a:r>
          </a:p>
        </p:txBody>
      </p:sp>
      <p:sp>
        <p:nvSpPr>
          <p:cNvPr id="320" name="Shape 320"/>
          <p:cNvSpPr txBox="1"/>
          <p:nvPr/>
        </p:nvSpPr>
        <p:spPr>
          <a:xfrm>
            <a:off x="917200" y="3071375"/>
            <a:ext cx="614400" cy="764700"/>
          </a:xfrm>
          <a:prstGeom prst="rect">
            <a:avLst/>
          </a:prstGeom>
          <a:noFill/>
          <a:ln>
            <a:noFill/>
          </a:ln>
        </p:spPr>
        <p:txBody>
          <a:bodyPr anchorCtr="0" anchor="t" bIns="91425" lIns="91425" rIns="91425" tIns="91425">
            <a:noAutofit/>
          </a:bodyPr>
          <a:lstStyle/>
          <a:p>
            <a:pPr lvl="0" rtl="0">
              <a:spcBef>
                <a:spcPts val="0"/>
              </a:spcBef>
              <a:buNone/>
            </a:pPr>
            <a:r>
              <a:rPr lang="en" sz="4800"/>
              <a:t>X</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324" name="Shape 324"/>
        <p:cNvGrpSpPr/>
        <p:nvPr/>
      </p:nvGrpSpPr>
      <p:grpSpPr>
        <a:xfrm>
          <a:off x="0" y="0"/>
          <a:ext cx="0" cy="0"/>
          <a:chOff x="0" y="0"/>
          <a:chExt cx="0" cy="0"/>
        </a:xfrm>
      </p:grpSpPr>
      <p:sp>
        <p:nvSpPr>
          <p:cNvPr id="325" name="Shape 325"/>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Practice</a:t>
            </a:r>
          </a:p>
        </p:txBody>
      </p:sp>
      <p:sp>
        <p:nvSpPr>
          <p:cNvPr id="326" name="Shape 326"/>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228600" lvl="0" marL="457200" rtl="0">
              <a:spcBef>
                <a:spcPts val="0"/>
              </a:spcBef>
              <a:buChar char="+"/>
            </a:pPr>
            <a:r>
              <a:rPr lang="en"/>
              <a:t>or - ?</a:t>
            </a:r>
          </a:p>
        </p:txBody>
      </p:sp>
      <p:pic>
        <p:nvPicPr>
          <p:cNvPr id="327" name="Shape 327"/>
          <p:cNvPicPr preferRelativeResize="0"/>
          <p:nvPr/>
        </p:nvPicPr>
        <p:blipFill>
          <a:blip r:embed="rId3">
            <a:alphaModFix/>
          </a:blip>
          <a:stretch>
            <a:fillRect/>
          </a:stretch>
        </p:blipFill>
        <p:spPr>
          <a:xfrm>
            <a:off x="2394851" y="0"/>
            <a:ext cx="6178145" cy="5143499"/>
          </a:xfrm>
          <a:prstGeom prst="rect">
            <a:avLst/>
          </a:prstGeom>
          <a:noFill/>
          <a:ln>
            <a:noFill/>
          </a:ln>
        </p:spPr>
      </p:pic>
      <p:sp>
        <p:nvSpPr>
          <p:cNvPr id="328" name="Shape 328"/>
          <p:cNvSpPr txBox="1"/>
          <p:nvPr/>
        </p:nvSpPr>
        <p:spPr>
          <a:xfrm>
            <a:off x="7559375" y="454600"/>
            <a:ext cx="571500" cy="428700"/>
          </a:xfrm>
          <a:prstGeom prst="rect">
            <a:avLst/>
          </a:prstGeom>
          <a:noFill/>
          <a:ln>
            <a:noFill/>
          </a:ln>
        </p:spPr>
        <p:txBody>
          <a:bodyPr anchorCtr="0" anchor="t" bIns="91425" lIns="91425" rIns="91425" tIns="91425">
            <a:noAutofit/>
          </a:bodyPr>
          <a:lstStyle/>
          <a:p>
            <a:pPr lvl="0">
              <a:spcBef>
                <a:spcPts val="0"/>
              </a:spcBef>
              <a:buNone/>
            </a:pPr>
            <a:r>
              <a:rPr lang="en" sz="2400"/>
              <a:t>+</a:t>
            </a:r>
          </a:p>
        </p:txBody>
      </p:sp>
      <p:sp>
        <p:nvSpPr>
          <p:cNvPr id="329" name="Shape 329"/>
          <p:cNvSpPr txBox="1"/>
          <p:nvPr/>
        </p:nvSpPr>
        <p:spPr>
          <a:xfrm>
            <a:off x="7559375" y="4287475"/>
            <a:ext cx="441600" cy="237000"/>
          </a:xfrm>
          <a:prstGeom prst="rect">
            <a:avLst/>
          </a:prstGeom>
          <a:noFill/>
          <a:ln>
            <a:noFill/>
          </a:ln>
        </p:spPr>
        <p:txBody>
          <a:bodyPr anchorCtr="0" anchor="t" bIns="91425" lIns="91425" rIns="91425" tIns="91425">
            <a:noAutofit/>
          </a:bodyPr>
          <a:lstStyle/>
          <a:p>
            <a:pPr lvl="0">
              <a:spcBef>
                <a:spcPts val="0"/>
              </a:spcBef>
              <a:buNone/>
            </a:pPr>
            <a:r>
              <a:rPr lang="en" sz="3000"/>
              <a:t>+</a:t>
            </a:r>
          </a:p>
        </p:txBody>
      </p:sp>
      <p:sp>
        <p:nvSpPr>
          <p:cNvPr id="330" name="Shape 330"/>
          <p:cNvSpPr txBox="1"/>
          <p:nvPr/>
        </p:nvSpPr>
        <p:spPr>
          <a:xfrm>
            <a:off x="2961400" y="1091050"/>
            <a:ext cx="350700" cy="311700"/>
          </a:xfrm>
          <a:prstGeom prst="rect">
            <a:avLst/>
          </a:prstGeom>
          <a:noFill/>
          <a:ln>
            <a:noFill/>
          </a:ln>
        </p:spPr>
        <p:txBody>
          <a:bodyPr anchorCtr="0" anchor="t" bIns="91425" lIns="91425" rIns="91425" tIns="91425">
            <a:noAutofit/>
          </a:bodyPr>
          <a:lstStyle/>
          <a:p>
            <a:pPr lvl="0">
              <a:spcBef>
                <a:spcPts val="0"/>
              </a:spcBef>
              <a:buNone/>
            </a:pPr>
            <a:r>
              <a:rPr lang="en" sz="3000"/>
              <a:t>+</a:t>
            </a:r>
          </a:p>
        </p:txBody>
      </p:sp>
      <p:sp>
        <p:nvSpPr>
          <p:cNvPr id="331" name="Shape 331"/>
          <p:cNvSpPr txBox="1"/>
          <p:nvPr/>
        </p:nvSpPr>
        <p:spPr>
          <a:xfrm>
            <a:off x="5150750" y="2076075"/>
            <a:ext cx="841200" cy="972000"/>
          </a:xfrm>
          <a:prstGeom prst="rect">
            <a:avLst/>
          </a:prstGeom>
          <a:noFill/>
          <a:ln>
            <a:noFill/>
          </a:ln>
        </p:spPr>
        <p:txBody>
          <a:bodyPr anchorCtr="0" anchor="t" bIns="91425" lIns="91425" rIns="91425" tIns="91425">
            <a:noAutofit/>
          </a:bodyPr>
          <a:lstStyle/>
          <a:p>
            <a:pPr lvl="0" rtl="0">
              <a:spcBef>
                <a:spcPts val="0"/>
              </a:spcBef>
              <a:buNone/>
            </a:pPr>
            <a:r>
              <a:rPr lang="en" sz="6000">
                <a:solidFill>
                  <a:srgbClr val="FF0000"/>
                </a:solidFill>
              </a:rPr>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335" name="Shape 335"/>
        <p:cNvGrpSpPr/>
        <p:nvPr/>
      </p:nvGrpSpPr>
      <p:grpSpPr>
        <a:xfrm>
          <a:off x="0" y="0"/>
          <a:ext cx="0" cy="0"/>
          <a:chOff x="0" y="0"/>
          <a:chExt cx="0" cy="0"/>
        </a:xfrm>
      </p:grpSpPr>
      <p:sp>
        <p:nvSpPr>
          <p:cNvPr id="336" name="Shape 33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Practice</a:t>
            </a:r>
          </a:p>
        </p:txBody>
      </p:sp>
      <p:sp>
        <p:nvSpPr>
          <p:cNvPr id="337" name="Shape 337"/>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228600" lvl="0" marL="457200" rtl="0">
              <a:spcBef>
                <a:spcPts val="0"/>
              </a:spcBef>
              <a:buChar char="+"/>
            </a:pPr>
            <a:r>
              <a:rPr lang="en"/>
              <a:t>or - or </a:t>
            </a:r>
            <a:r>
              <a:rPr i="1" lang="en"/>
              <a:t>no loop</a:t>
            </a:r>
            <a:r>
              <a:rPr lang="en"/>
              <a:t>?</a:t>
            </a:r>
          </a:p>
          <a:p>
            <a:pPr lvl="0" rtl="0">
              <a:spcBef>
                <a:spcPts val="0"/>
              </a:spcBef>
              <a:buClr>
                <a:srgbClr val="000000"/>
              </a:buClr>
              <a:buSzPct val="36666"/>
              <a:buNone/>
            </a:pPr>
            <a:r>
              <a:t/>
            </a:r>
            <a:endParaRPr/>
          </a:p>
          <a:p>
            <a:pPr lvl="0" rtl="0">
              <a:spcBef>
                <a:spcPts val="0"/>
              </a:spcBef>
              <a:buNone/>
            </a:pPr>
            <a:r>
              <a:t/>
            </a:r>
            <a:endParaRPr/>
          </a:p>
        </p:txBody>
      </p:sp>
      <p:pic>
        <p:nvPicPr>
          <p:cNvPr id="338" name="Shape 338"/>
          <p:cNvPicPr preferRelativeResize="0"/>
          <p:nvPr/>
        </p:nvPicPr>
        <p:blipFill>
          <a:blip r:embed="rId3">
            <a:alphaModFix/>
          </a:blip>
          <a:stretch>
            <a:fillRect/>
          </a:stretch>
        </p:blipFill>
        <p:spPr>
          <a:xfrm>
            <a:off x="2987825" y="1063375"/>
            <a:ext cx="4467225" cy="4191000"/>
          </a:xfrm>
          <a:prstGeom prst="rect">
            <a:avLst/>
          </a:prstGeom>
          <a:noFill/>
          <a:ln>
            <a:noFill/>
          </a:ln>
        </p:spPr>
      </p:pic>
      <p:sp>
        <p:nvSpPr>
          <p:cNvPr id="339" name="Shape 339"/>
          <p:cNvSpPr txBox="1"/>
          <p:nvPr/>
        </p:nvSpPr>
        <p:spPr>
          <a:xfrm>
            <a:off x="545525" y="2753600"/>
            <a:ext cx="1987200" cy="1792500"/>
          </a:xfrm>
          <a:prstGeom prst="rect">
            <a:avLst/>
          </a:prstGeom>
          <a:noFill/>
          <a:ln>
            <a:noFill/>
          </a:ln>
        </p:spPr>
        <p:txBody>
          <a:bodyPr anchorCtr="0" anchor="t" bIns="91425" lIns="91425" rIns="91425" tIns="91425">
            <a:noAutofit/>
          </a:bodyPr>
          <a:lstStyle/>
          <a:p>
            <a:pPr lvl="0">
              <a:spcBef>
                <a:spcPts val="0"/>
              </a:spcBef>
              <a:buNone/>
            </a:pPr>
            <a:r>
              <a:rPr lang="en" sz="6000"/>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343" name="Shape 343"/>
        <p:cNvGrpSpPr/>
        <p:nvPr/>
      </p:nvGrpSpPr>
      <p:grpSpPr>
        <a:xfrm>
          <a:off x="0" y="0"/>
          <a:ext cx="0" cy="0"/>
          <a:chOff x="0" y="0"/>
          <a:chExt cx="0" cy="0"/>
        </a:xfrm>
      </p:grpSpPr>
      <p:sp>
        <p:nvSpPr>
          <p:cNvPr id="344" name="Shape 344"/>
          <p:cNvSpPr txBox="1"/>
          <p:nvPr>
            <p:ph type="title"/>
          </p:nvPr>
        </p:nvSpPr>
        <p:spPr>
          <a:xfrm>
            <a:off x="457200" y="205975"/>
            <a:ext cx="2208000" cy="1550100"/>
          </a:xfrm>
          <a:prstGeom prst="rect">
            <a:avLst/>
          </a:prstGeom>
        </p:spPr>
        <p:txBody>
          <a:bodyPr anchorCtr="0" anchor="b" bIns="91425" lIns="91425" rIns="91425" tIns="91425">
            <a:noAutofit/>
          </a:bodyPr>
          <a:lstStyle/>
          <a:p>
            <a:pPr lvl="0">
              <a:spcBef>
                <a:spcPts val="0"/>
              </a:spcBef>
              <a:buNone/>
            </a:pPr>
            <a:r>
              <a:rPr lang="en">
                <a:highlight>
                  <a:srgbClr val="4A86E8"/>
                </a:highlight>
              </a:rPr>
              <a:t>Blood Sugar</a:t>
            </a:r>
          </a:p>
        </p:txBody>
      </p:sp>
      <p:sp>
        <p:nvSpPr>
          <p:cNvPr id="345" name="Shape 345"/>
          <p:cNvSpPr txBox="1"/>
          <p:nvPr>
            <p:ph idx="1" type="body"/>
          </p:nvPr>
        </p:nvSpPr>
        <p:spPr>
          <a:xfrm>
            <a:off x="457200" y="1200150"/>
            <a:ext cx="8229600" cy="3725700"/>
          </a:xfrm>
          <a:prstGeom prst="rect">
            <a:avLst/>
          </a:prstGeom>
        </p:spPr>
        <p:txBody>
          <a:bodyPr anchorCtr="0" anchor="t" bIns="91425" lIns="91425" rIns="91425" tIns="91425">
            <a:noAutofit/>
          </a:bodyPr>
          <a:lstStyle/>
          <a:p>
            <a:pPr lvl="0">
              <a:spcBef>
                <a:spcPts val="0"/>
              </a:spcBef>
              <a:buNone/>
            </a:pPr>
            <a:r>
              <a:t/>
            </a:r>
            <a:endParaRPr/>
          </a:p>
        </p:txBody>
      </p:sp>
      <p:pic>
        <p:nvPicPr>
          <p:cNvPr id="346" name="Shape 346"/>
          <p:cNvPicPr preferRelativeResize="0"/>
          <p:nvPr/>
        </p:nvPicPr>
        <p:blipFill>
          <a:blip r:embed="rId3">
            <a:alphaModFix/>
          </a:blip>
          <a:stretch>
            <a:fillRect/>
          </a:stretch>
        </p:blipFill>
        <p:spPr>
          <a:xfrm>
            <a:off x="2132925" y="428851"/>
            <a:ext cx="6934375" cy="4213949"/>
          </a:xfrm>
          <a:prstGeom prst="rect">
            <a:avLst/>
          </a:prstGeom>
          <a:noFill/>
          <a:ln>
            <a:noFill/>
          </a:ln>
        </p:spPr>
      </p:pic>
      <p:sp>
        <p:nvSpPr>
          <p:cNvPr id="347" name="Shape 347"/>
          <p:cNvSpPr/>
          <p:nvPr/>
        </p:nvSpPr>
        <p:spPr>
          <a:xfrm>
            <a:off x="4915400" y="2235500"/>
            <a:ext cx="1467900" cy="6600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47"/>
                                        </p:tgtEl>
                                      </p:cBhvr>
                                    </p:animEffect>
                                    <p:set>
                                      <p:cBhvr>
                                        <p:cTn dur="1" fill="hold">
                                          <p:stCondLst>
                                            <p:cond delay="1000"/>
                                          </p:stCondLst>
                                        </p:cTn>
                                        <p:tgtEl>
                                          <p:spTgt spid="34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351" name="Shape 351"/>
        <p:cNvGrpSpPr/>
        <p:nvPr/>
      </p:nvGrpSpPr>
      <p:grpSpPr>
        <a:xfrm>
          <a:off x="0" y="0"/>
          <a:ext cx="0" cy="0"/>
          <a:chOff x="0" y="0"/>
          <a:chExt cx="0" cy="0"/>
        </a:xfrm>
      </p:grpSpPr>
      <p:sp>
        <p:nvSpPr>
          <p:cNvPr id="352" name="Shape 352"/>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Practice</a:t>
            </a:r>
          </a:p>
        </p:txBody>
      </p:sp>
      <p:sp>
        <p:nvSpPr>
          <p:cNvPr id="353" name="Shape 353"/>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228600" lvl="0" marL="457200" rtl="0">
              <a:spcBef>
                <a:spcPts val="0"/>
              </a:spcBef>
              <a:buChar char="+"/>
            </a:pPr>
            <a:r>
              <a:rPr lang="en"/>
              <a:t>or - or </a:t>
            </a:r>
            <a:r>
              <a:rPr i="1" lang="en"/>
              <a:t>no loop</a:t>
            </a:r>
            <a:r>
              <a:rPr lang="en"/>
              <a:t>?</a:t>
            </a:r>
          </a:p>
          <a:p>
            <a:pPr lvl="0" rtl="0">
              <a:spcBef>
                <a:spcPts val="0"/>
              </a:spcBef>
              <a:buClr>
                <a:srgbClr val="000000"/>
              </a:buClr>
              <a:buSzPct val="36666"/>
              <a:buNone/>
            </a:pPr>
            <a:r>
              <a:t/>
            </a:r>
            <a:endParaRPr/>
          </a:p>
          <a:p>
            <a:pPr lvl="0" rtl="0">
              <a:spcBef>
                <a:spcPts val="0"/>
              </a:spcBef>
              <a:buNone/>
            </a:pPr>
            <a:r>
              <a:t/>
            </a:r>
            <a:endParaRPr/>
          </a:p>
        </p:txBody>
      </p:sp>
      <p:sp>
        <p:nvSpPr>
          <p:cNvPr id="354" name="Shape 354"/>
          <p:cNvSpPr txBox="1"/>
          <p:nvPr/>
        </p:nvSpPr>
        <p:spPr>
          <a:xfrm>
            <a:off x="199275" y="1991975"/>
            <a:ext cx="5541900" cy="2665800"/>
          </a:xfrm>
          <a:prstGeom prst="rect">
            <a:avLst/>
          </a:prstGeom>
          <a:noFill/>
          <a:ln>
            <a:noFill/>
          </a:ln>
        </p:spPr>
        <p:txBody>
          <a:bodyPr anchorCtr="0" anchor="t" bIns="91425" lIns="91425" rIns="91425" tIns="91425">
            <a:noAutofit/>
          </a:bodyPr>
          <a:lstStyle/>
          <a:p>
            <a:pPr lvl="0" rtl="0">
              <a:spcBef>
                <a:spcPts val="0"/>
              </a:spcBef>
              <a:buNone/>
            </a:pPr>
            <a:r>
              <a:t/>
            </a:r>
            <a:endParaRPr sz="3000"/>
          </a:p>
          <a:p>
            <a:pPr lvl="0" rtl="0">
              <a:spcBef>
                <a:spcPts val="0"/>
              </a:spcBef>
              <a:buNone/>
            </a:pPr>
            <a:r>
              <a:t/>
            </a:r>
            <a:endParaRPr sz="3000"/>
          </a:p>
        </p:txBody>
      </p:sp>
      <p:pic>
        <p:nvPicPr>
          <p:cNvPr id="355" name="Shape 355"/>
          <p:cNvPicPr preferRelativeResize="0"/>
          <p:nvPr/>
        </p:nvPicPr>
        <p:blipFill>
          <a:blip r:embed="rId3">
            <a:alphaModFix/>
          </a:blip>
          <a:stretch>
            <a:fillRect/>
          </a:stretch>
        </p:blipFill>
        <p:spPr>
          <a:xfrm>
            <a:off x="3940675" y="1362628"/>
            <a:ext cx="4332174" cy="3379075"/>
          </a:xfrm>
          <a:prstGeom prst="rect">
            <a:avLst/>
          </a:prstGeom>
          <a:noFill/>
          <a:ln>
            <a:noFill/>
          </a:ln>
        </p:spPr>
      </p:pic>
      <p:sp>
        <p:nvSpPr>
          <p:cNvPr id="356" name="Shape 356"/>
          <p:cNvSpPr txBox="1"/>
          <p:nvPr/>
        </p:nvSpPr>
        <p:spPr>
          <a:xfrm>
            <a:off x="5715000" y="2922450"/>
            <a:ext cx="610500" cy="584400"/>
          </a:xfrm>
          <a:prstGeom prst="rect">
            <a:avLst/>
          </a:prstGeom>
          <a:noFill/>
          <a:ln>
            <a:noFill/>
          </a:ln>
        </p:spPr>
        <p:txBody>
          <a:bodyPr anchorCtr="0" anchor="t" bIns="91425" lIns="91425" rIns="91425" tIns="91425">
            <a:noAutofit/>
          </a:bodyPr>
          <a:lstStyle/>
          <a:p>
            <a:pPr lvl="0">
              <a:spcBef>
                <a:spcPts val="0"/>
              </a:spcBef>
              <a:buNone/>
            </a:pPr>
            <a:r>
              <a:rPr lang="en" sz="3600"/>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360" name="Shape 360"/>
        <p:cNvGrpSpPr/>
        <p:nvPr/>
      </p:nvGrpSpPr>
      <p:grpSpPr>
        <a:xfrm>
          <a:off x="0" y="0"/>
          <a:ext cx="0" cy="0"/>
          <a:chOff x="0" y="0"/>
          <a:chExt cx="0" cy="0"/>
        </a:xfrm>
      </p:grpSpPr>
      <p:sp>
        <p:nvSpPr>
          <p:cNvPr id="361" name="Shape 361"/>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Practice</a:t>
            </a:r>
          </a:p>
        </p:txBody>
      </p:sp>
      <p:sp>
        <p:nvSpPr>
          <p:cNvPr id="362" name="Shape 362"/>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228600" lvl="0" marL="457200" rtl="0">
              <a:spcBef>
                <a:spcPts val="0"/>
              </a:spcBef>
              <a:buChar char="+"/>
            </a:pPr>
            <a:r>
              <a:rPr lang="en"/>
              <a:t>or - ?</a:t>
            </a:r>
          </a:p>
        </p:txBody>
      </p:sp>
      <p:sp>
        <p:nvSpPr>
          <p:cNvPr id="363" name="Shape 363"/>
          <p:cNvSpPr txBox="1"/>
          <p:nvPr/>
        </p:nvSpPr>
        <p:spPr>
          <a:xfrm>
            <a:off x="2082425" y="1126575"/>
            <a:ext cx="6895800" cy="1071900"/>
          </a:xfrm>
          <a:prstGeom prst="rect">
            <a:avLst/>
          </a:prstGeom>
          <a:noFill/>
          <a:ln>
            <a:noFill/>
          </a:ln>
        </p:spPr>
        <p:txBody>
          <a:bodyPr anchorCtr="0" anchor="t" bIns="91425" lIns="91425" rIns="91425" tIns="91425">
            <a:noAutofit/>
          </a:bodyPr>
          <a:lstStyle/>
          <a:p>
            <a:pPr lvl="0" rtl="0">
              <a:spcBef>
                <a:spcPts val="600"/>
              </a:spcBef>
              <a:buClr>
                <a:schemeClr val="dk1"/>
              </a:buClr>
              <a:buSzPct val="33333"/>
              <a:buFont typeface="Arial"/>
              <a:buNone/>
            </a:pPr>
            <a:r>
              <a:rPr lang="en" sz="3300">
                <a:solidFill>
                  <a:schemeClr val="dk1"/>
                </a:solidFill>
                <a:highlight>
                  <a:srgbClr val="FFFFFF"/>
                </a:highlight>
              </a:rPr>
              <a:t>Blood clotting: Once a vessel is damaged like by a cut or bruise, platelets start to cling to the injured site and release chemicals that attract more platelets. The platelets continue to pile up and release chemicals until a clot is formed.</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367" name="Shape 367"/>
        <p:cNvGrpSpPr/>
        <p:nvPr/>
      </p:nvGrpSpPr>
      <p:grpSpPr>
        <a:xfrm>
          <a:off x="0" y="0"/>
          <a:ext cx="0" cy="0"/>
          <a:chOff x="0" y="0"/>
          <a:chExt cx="0" cy="0"/>
        </a:xfrm>
      </p:grpSpPr>
      <p:sp>
        <p:nvSpPr>
          <p:cNvPr id="368" name="Shape 368"/>
          <p:cNvSpPr txBox="1"/>
          <p:nvPr>
            <p:ph type="title"/>
          </p:nvPr>
        </p:nvSpPr>
        <p:spPr>
          <a:xfrm>
            <a:off x="457200" y="69428"/>
            <a:ext cx="8229600" cy="857400"/>
          </a:xfrm>
          <a:prstGeom prst="rect">
            <a:avLst/>
          </a:prstGeom>
        </p:spPr>
        <p:txBody>
          <a:bodyPr anchorCtr="0" anchor="b" bIns="91425" lIns="91425" rIns="91425" tIns="91425">
            <a:noAutofit/>
          </a:bodyPr>
          <a:lstStyle/>
          <a:p>
            <a:pPr lvl="0" rtl="0">
              <a:spcBef>
                <a:spcPts val="0"/>
              </a:spcBef>
              <a:buNone/>
            </a:pPr>
            <a:r>
              <a:rPr lang="en"/>
              <a:t>Practice</a:t>
            </a:r>
          </a:p>
        </p:txBody>
      </p:sp>
      <p:sp>
        <p:nvSpPr>
          <p:cNvPr id="369" name="Shape 369"/>
          <p:cNvSpPr txBox="1"/>
          <p:nvPr>
            <p:ph idx="1" type="body"/>
          </p:nvPr>
        </p:nvSpPr>
        <p:spPr>
          <a:xfrm>
            <a:off x="2537025" y="151050"/>
            <a:ext cx="8229600" cy="3725700"/>
          </a:xfrm>
          <a:prstGeom prst="rect">
            <a:avLst/>
          </a:prstGeom>
        </p:spPr>
        <p:txBody>
          <a:bodyPr anchorCtr="0" anchor="t" bIns="91425" lIns="91425" rIns="91425" tIns="91425">
            <a:noAutofit/>
          </a:bodyPr>
          <a:lstStyle/>
          <a:p>
            <a:pPr indent="-228600" lvl="0" marL="457200" rtl="0">
              <a:spcBef>
                <a:spcPts val="0"/>
              </a:spcBef>
              <a:buChar char="+"/>
            </a:pPr>
            <a:r>
              <a:rPr lang="en"/>
              <a:t>or - ?</a:t>
            </a:r>
          </a:p>
        </p:txBody>
      </p:sp>
      <p:sp>
        <p:nvSpPr>
          <p:cNvPr id="370" name="Shape 370"/>
          <p:cNvSpPr/>
          <p:nvPr/>
        </p:nvSpPr>
        <p:spPr>
          <a:xfrm>
            <a:off x="4060000" y="2553075"/>
            <a:ext cx="1457100" cy="1357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pic>
        <p:nvPicPr>
          <p:cNvPr id="371" name="Shape 371"/>
          <p:cNvPicPr preferRelativeResize="0"/>
          <p:nvPr/>
        </p:nvPicPr>
        <p:blipFill>
          <a:blip r:embed="rId3">
            <a:alphaModFix/>
          </a:blip>
          <a:stretch>
            <a:fillRect/>
          </a:stretch>
        </p:blipFill>
        <p:spPr>
          <a:xfrm>
            <a:off x="1533525" y="848087"/>
            <a:ext cx="6076950" cy="4562475"/>
          </a:xfrm>
          <a:prstGeom prst="rect">
            <a:avLst/>
          </a:prstGeom>
          <a:noFill/>
          <a:ln>
            <a:noFill/>
          </a:ln>
        </p:spPr>
      </p:pic>
      <p:sp>
        <p:nvSpPr>
          <p:cNvPr id="372" name="Shape 372"/>
          <p:cNvSpPr/>
          <p:nvPr/>
        </p:nvSpPr>
        <p:spPr>
          <a:xfrm>
            <a:off x="1536225" y="853450"/>
            <a:ext cx="6077100" cy="4323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72"/>
                                        </p:tgtEl>
                                      </p:cBhvr>
                                    </p:animEffect>
                                    <p:set>
                                      <p:cBhvr>
                                        <p:cTn dur="1" fill="hold">
                                          <p:stCondLst>
                                            <p:cond delay="1000"/>
                                          </p:stCondLst>
                                        </p:cTn>
                                        <p:tgtEl>
                                          <p:spTgt spid="37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t/>
            </a:r>
            <a:endParaRPr/>
          </a:p>
        </p:txBody>
      </p:sp>
      <p:pic>
        <p:nvPicPr>
          <p:cNvPr id="72" name="Shape 72"/>
          <p:cNvPicPr preferRelativeResize="0"/>
          <p:nvPr/>
        </p:nvPicPr>
        <p:blipFill>
          <a:blip r:embed="rId3">
            <a:alphaModFix/>
          </a:blip>
          <a:stretch>
            <a:fillRect/>
          </a:stretch>
        </p:blipFill>
        <p:spPr>
          <a:xfrm>
            <a:off x="0" y="173359"/>
            <a:ext cx="6389050" cy="4796791"/>
          </a:xfrm>
          <a:prstGeom prst="rect">
            <a:avLst/>
          </a:prstGeom>
          <a:noFill/>
          <a:ln>
            <a:noFill/>
          </a:ln>
        </p:spPr>
      </p:pic>
      <p:pic>
        <p:nvPicPr>
          <p:cNvPr id="73" name="Shape 73"/>
          <p:cNvPicPr preferRelativeResize="0"/>
          <p:nvPr/>
        </p:nvPicPr>
        <p:blipFill>
          <a:blip r:embed="rId4">
            <a:alphaModFix/>
          </a:blip>
          <a:stretch>
            <a:fillRect/>
          </a:stretch>
        </p:blipFill>
        <p:spPr>
          <a:xfrm>
            <a:off x="5391150" y="1717787"/>
            <a:ext cx="3752850" cy="2333625"/>
          </a:xfrm>
          <a:prstGeom prst="rect">
            <a:avLst/>
          </a:prstGeom>
          <a:noFill/>
          <a:ln>
            <a:noFill/>
          </a:ln>
        </p:spPr>
      </p:pic>
      <p:sp>
        <p:nvSpPr>
          <p:cNvPr id="74" name="Shape 74"/>
          <p:cNvSpPr txBox="1"/>
          <p:nvPr>
            <p:ph idx="1" type="body"/>
          </p:nvPr>
        </p:nvSpPr>
        <p:spPr>
          <a:xfrm>
            <a:off x="0" y="2173575"/>
            <a:ext cx="2415600" cy="3725700"/>
          </a:xfrm>
          <a:prstGeom prst="rect">
            <a:avLst/>
          </a:prstGeom>
        </p:spPr>
        <p:txBody>
          <a:bodyPr anchorCtr="0" anchor="t" bIns="91425" lIns="91425" rIns="91425" tIns="91425">
            <a:noAutofit/>
          </a:bodyPr>
          <a:lstStyle/>
          <a:p>
            <a:pPr indent="-228600" lvl="0" marL="457200">
              <a:spcBef>
                <a:spcPts val="0"/>
              </a:spcBef>
            </a:pPr>
            <a:r>
              <a:rPr lang="en"/>
              <a:t>Controlled through </a:t>
            </a:r>
            <a:r>
              <a:rPr lang="en" u="sng"/>
              <a:t>feedback loops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4CCCC"/>
        </a:solidFill>
      </p:bgPr>
    </p:bg>
    <p:spTree>
      <p:nvGrpSpPr>
        <p:cNvPr id="376" name="Shape 376"/>
        <p:cNvGrpSpPr/>
        <p:nvPr/>
      </p:nvGrpSpPr>
      <p:grpSpPr>
        <a:xfrm>
          <a:off x="0" y="0"/>
          <a:ext cx="0" cy="0"/>
          <a:chOff x="0" y="0"/>
          <a:chExt cx="0" cy="0"/>
        </a:xfrm>
      </p:grpSpPr>
      <p:sp>
        <p:nvSpPr>
          <p:cNvPr id="377" name="Shape 37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Double Example</a:t>
            </a:r>
          </a:p>
        </p:txBody>
      </p:sp>
      <p:pic>
        <p:nvPicPr>
          <p:cNvPr id="378" name="Shape 378"/>
          <p:cNvPicPr preferRelativeResize="0"/>
          <p:nvPr/>
        </p:nvPicPr>
        <p:blipFill rotWithShape="1">
          <a:blip r:embed="rId3">
            <a:alphaModFix/>
          </a:blip>
          <a:srcRect b="4495" l="0" r="0" t="5056"/>
          <a:stretch/>
        </p:blipFill>
        <p:spPr>
          <a:xfrm>
            <a:off x="1357575" y="1211523"/>
            <a:ext cx="6305024" cy="34340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2" name="Shape 382"/>
        <p:cNvGrpSpPr/>
        <p:nvPr/>
      </p:nvGrpSpPr>
      <p:grpSpPr>
        <a:xfrm>
          <a:off x="0" y="0"/>
          <a:ext cx="0" cy="0"/>
          <a:chOff x="0" y="0"/>
          <a:chExt cx="0" cy="0"/>
        </a:xfrm>
      </p:grpSpPr>
      <p:sp>
        <p:nvSpPr>
          <p:cNvPr id="383" name="Shape 383"/>
          <p:cNvSpPr txBox="1"/>
          <p:nvPr>
            <p:ph type="ctrTitle"/>
          </p:nvPr>
        </p:nvSpPr>
        <p:spPr>
          <a:xfrm>
            <a:off x="685800" y="1867781"/>
            <a:ext cx="7772400" cy="1648800"/>
          </a:xfrm>
          <a:prstGeom prst="rect">
            <a:avLst/>
          </a:prstGeom>
        </p:spPr>
        <p:txBody>
          <a:bodyPr anchorCtr="0" anchor="b" bIns="91425" lIns="91425" rIns="91425" tIns="91425">
            <a:noAutofit/>
          </a:bodyPr>
          <a:lstStyle/>
          <a:p>
            <a:pPr lvl="0">
              <a:spcBef>
                <a:spcPts val="0"/>
              </a:spcBef>
              <a:buNone/>
            </a:pPr>
            <a:r>
              <a:rPr lang="en" sz="6000"/>
              <a:t>What happens if a feedback loop can’t be completed?</a:t>
            </a:r>
          </a:p>
        </p:txBody>
      </p:sp>
      <p:sp>
        <p:nvSpPr>
          <p:cNvPr id="384" name="Shape 384"/>
          <p:cNvSpPr txBox="1"/>
          <p:nvPr>
            <p:ph idx="1" type="subTitle"/>
          </p:nvPr>
        </p:nvSpPr>
        <p:spPr>
          <a:xfrm>
            <a:off x="685800" y="3627026"/>
            <a:ext cx="7772400" cy="774300"/>
          </a:xfrm>
          <a:prstGeom prst="rect">
            <a:avLst/>
          </a:prstGeom>
        </p:spPr>
        <p:txBody>
          <a:bodyPr anchorCtr="0" anchor="t" bIns="91425" lIns="91425" rIns="91425" tIns="91425">
            <a:noAutofit/>
          </a:bodyPr>
          <a:lstStyle/>
          <a:p>
            <a:pPr lvl="0">
              <a:spcBef>
                <a:spcPts val="0"/>
              </a:spcBef>
              <a:buNone/>
            </a:pPr>
            <a:r>
              <a:rPr lang="en"/>
              <a:t>Can you think of an example?</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8" name="Shape 388"/>
        <p:cNvGrpSpPr/>
        <p:nvPr/>
      </p:nvGrpSpPr>
      <p:grpSpPr>
        <a:xfrm>
          <a:off x="0" y="0"/>
          <a:ext cx="0" cy="0"/>
          <a:chOff x="0" y="0"/>
          <a:chExt cx="0" cy="0"/>
        </a:xfrm>
      </p:grpSpPr>
      <p:sp>
        <p:nvSpPr>
          <p:cNvPr id="389" name="Shape 389"/>
          <p:cNvSpPr txBox="1"/>
          <p:nvPr>
            <p:ph type="ctrTitle"/>
          </p:nvPr>
        </p:nvSpPr>
        <p:spPr>
          <a:xfrm>
            <a:off x="606150" y="422581"/>
            <a:ext cx="7772400" cy="1648800"/>
          </a:xfrm>
          <a:prstGeom prst="rect">
            <a:avLst/>
          </a:prstGeom>
        </p:spPr>
        <p:txBody>
          <a:bodyPr anchorCtr="0" anchor="b" bIns="91425" lIns="91425" rIns="91425" tIns="91425">
            <a:noAutofit/>
          </a:bodyPr>
          <a:lstStyle/>
          <a:p>
            <a:pPr lvl="0">
              <a:spcBef>
                <a:spcPts val="0"/>
              </a:spcBef>
              <a:buNone/>
            </a:pPr>
            <a:r>
              <a:rPr lang="en"/>
              <a:t>Diabetes</a:t>
            </a:r>
          </a:p>
        </p:txBody>
      </p:sp>
      <p:sp>
        <p:nvSpPr>
          <p:cNvPr id="390" name="Shape 390"/>
          <p:cNvSpPr txBox="1"/>
          <p:nvPr>
            <p:ph idx="1" type="subTitle"/>
          </p:nvPr>
        </p:nvSpPr>
        <p:spPr>
          <a:xfrm>
            <a:off x="1433800" y="1958075"/>
            <a:ext cx="7024500" cy="2104500"/>
          </a:xfrm>
          <a:prstGeom prst="rect">
            <a:avLst/>
          </a:prstGeom>
        </p:spPr>
        <p:txBody>
          <a:bodyPr anchorCtr="0" anchor="t" bIns="91425" lIns="91425" rIns="91425" tIns="91425">
            <a:noAutofit/>
          </a:bodyPr>
          <a:lstStyle/>
          <a:p>
            <a:pPr lvl="0">
              <a:spcBef>
                <a:spcPts val="0"/>
              </a:spcBef>
              <a:buNone/>
            </a:pPr>
            <a:r>
              <a:rPr lang="en">
                <a:highlight>
                  <a:srgbClr val="FFFFFF"/>
                </a:highlight>
              </a:rPr>
              <a:t>When the body doesn’t make enough of the hormone insulin (effector) to return your blood sugar levels back to the set-point after you eat.</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sp>
        <p:nvSpPr>
          <p:cNvPr id="395" name="Shape 395"/>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t/>
            </a:r>
            <a:endParaRPr/>
          </a:p>
        </p:txBody>
      </p:sp>
      <p:sp>
        <p:nvSpPr>
          <p:cNvPr id="396" name="Shape 396"/>
          <p:cNvSpPr txBox="1"/>
          <p:nvPr>
            <p:ph idx="1" type="body"/>
          </p:nvPr>
        </p:nvSpPr>
        <p:spPr>
          <a:xfrm>
            <a:off x="457200" y="1200150"/>
            <a:ext cx="8229600" cy="3725700"/>
          </a:xfrm>
          <a:prstGeom prst="rect">
            <a:avLst/>
          </a:prstGeom>
        </p:spPr>
        <p:txBody>
          <a:bodyPr anchorCtr="0" anchor="t" bIns="91425" lIns="91425" rIns="91425" tIns="91425">
            <a:noAutofit/>
          </a:bodyPr>
          <a:lstStyle/>
          <a:p>
            <a:pPr lvl="0">
              <a:spcBef>
                <a:spcPts val="0"/>
              </a:spcBef>
              <a:buNone/>
            </a:pPr>
            <a:r>
              <a:t/>
            </a:r>
            <a:endParaRPr/>
          </a:p>
        </p:txBody>
      </p:sp>
      <p:pic>
        <p:nvPicPr>
          <p:cNvPr id="397" name="Shape 397"/>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1" name="Shape 401"/>
        <p:cNvGrpSpPr/>
        <p:nvPr/>
      </p:nvGrpSpPr>
      <p:grpSpPr>
        <a:xfrm>
          <a:off x="0" y="0"/>
          <a:ext cx="0" cy="0"/>
          <a:chOff x="0" y="0"/>
          <a:chExt cx="0" cy="0"/>
        </a:xfrm>
      </p:grpSpPr>
      <p:sp>
        <p:nvSpPr>
          <p:cNvPr id="402" name="Shape 402"/>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t/>
            </a:r>
            <a:endParaRPr/>
          </a:p>
        </p:txBody>
      </p:sp>
      <p:sp>
        <p:nvSpPr>
          <p:cNvPr id="403" name="Shape 403"/>
          <p:cNvSpPr txBox="1"/>
          <p:nvPr>
            <p:ph idx="1" type="body"/>
          </p:nvPr>
        </p:nvSpPr>
        <p:spPr>
          <a:xfrm>
            <a:off x="457200" y="1200150"/>
            <a:ext cx="8229600" cy="3725700"/>
          </a:xfrm>
          <a:prstGeom prst="rect">
            <a:avLst/>
          </a:prstGeom>
        </p:spPr>
        <p:txBody>
          <a:bodyPr anchorCtr="0" anchor="t" bIns="91425" lIns="91425" rIns="91425" tIns="91425">
            <a:noAutofit/>
          </a:bodyPr>
          <a:lstStyle/>
          <a:p>
            <a:pPr lvl="0">
              <a:spcBef>
                <a:spcPts val="0"/>
              </a:spcBef>
              <a:buNone/>
            </a:pPr>
            <a:r>
              <a:t/>
            </a:r>
            <a:endParaRPr/>
          </a:p>
        </p:txBody>
      </p:sp>
      <p:sp>
        <p:nvSpPr>
          <p:cNvPr descr="A lot of things can kill you - but here are some surprising ones! SHARE on Twitter: http://bit.ly/1i4FawP &amp; Facebook: http://on.fb.me/1JAfNNJ This Is 200 Calories: https://youtu.be/KMGUmcveQeg  SUBSCRIBE (it's free): http://bit.ly/asapsci GET THE ASAPSCIENCE BOOK: http://asapscience.com/book/  Written by Rachel Salt, Gregory Brown and Mitchell Moffit  FOLLOW US! Instagram and Twitter: @whalewatchmeplz and @mitchellmoffit  Clickable: http://bit.ly/16F1jeC and http://bit.ly/15J7ube  AsapINSTAGRAM: https://instagram.com/asapscience/ Facebook: http://facebook.com/AsapSCIENCE Twitter: http://twitter.com/AsapSCIENCE Tumblr: http://asapscience.tumblr.com Vine: Search &quot;AsapSCIENCE&quot; on vine!  SNAPCHAT 'whalewatchmeplz' and 'pixelmitch'  Created by Mitchell Moffit (twitter @mitchellmoffit) and Gregory Brown (twitter @whalewatchmeplz).  Send us stuff!  ASAPSCIENCE INC. P.O. Box 93, Toronto P Toronto, ON, M5S2S6  Further Reading:   http://www.cdc.gov/niosh/idlh/merc-hg.html  Centers for Disease Control and Prevention - Mercury (organo) alkyl compounds (as Hg)   https://www.clintox.org/documents/WMDSIG/AACT-WMD-Death_Polonium.pdf Death by Polonium-210   http://coffeefaq.com/site/node/12 Coffee and Caffeine FAQ   http://jcb.rupress.org/content/95/2/527.full.pdf Sites of Inhibition of Mitochondrial Electron Transport in Macrophage-injured Neoplastic Cells   http://www.rsc.org/chemistryworld/podcast/CIIEcompounds/transcripts/theobromine.asp Royal Society of Chemistry - theobromine.    http://jic.sagepub.com/content/28/1/37.short Hypernatremic Disorders in the Intensive Care Unit   http://www.aafp.org/afp/2015/0301/p299.html Diagnosis and Management of Sodium Disorders: Hyponatremia and Hypernatremia   http://www.ncbi.nlm.nih.gov/pmc/articles/PMC4311234/ Comparative risk assessment of alcohol, tobacco, cannabis and other illicit drugs using the margin of exposure approach   http://jeb.biologists.org/content/204/18/3115.full Limits to human performance: elevated risks on high mountains   http://www.bbc.com/future/story/20140714-how-long-can-you-go-without-air How long can you go without air?   http://www.extremetech.com/extreme/175996-can-a-loud-enough-sound-kill-you Can a loud enough sound kill you?   http://www.scientificamerican.com/article/how-long-can-humans-stay/ How long can humans stay awake?   http://time.com/3903873/extreme-heat-india-body/ This Is How Extreme Heat Can Kill   http://www.researchgate.net/publication/13569135_Influence_of_the_sympathetic_nervous_system_on_renal_function_during_hypothermia Influence of the sympathetic nervous system on renal function during hypothermia" id="404" name="Shape 404" title="This Much Will Kill You">
            <a:hlinkClick r:id="rId3"/>
          </p:cNvPr>
          <p:cNvSpPr/>
          <p:nvPr/>
        </p:nvSpPr>
        <p:spPr>
          <a:xfrm>
            <a:off x="1143000" y="0"/>
            <a:ext cx="6858000" cy="5143500"/>
          </a:xfrm>
          <a:prstGeom prst="rect">
            <a:avLst/>
          </a:prstGeom>
          <a:blipFill>
            <a:blip r:embed="rId4">
              <a:alphaModFix/>
            </a:blip>
            <a:stretch>
              <a:fillRect/>
            </a:stretch>
          </a:blipFill>
          <a:ln>
            <a:noFill/>
          </a:ln>
        </p:spPr>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x="0" y="0"/>
          <a:ext cx="0" cy="0"/>
          <a:chOff x="0" y="0"/>
          <a:chExt cx="0" cy="0"/>
        </a:xfrm>
      </p:grpSpPr>
      <p:sp>
        <p:nvSpPr>
          <p:cNvPr id="409" name="Shape 409"/>
          <p:cNvSpPr txBox="1"/>
          <p:nvPr>
            <p:ph idx="1" type="body"/>
          </p:nvPr>
        </p:nvSpPr>
        <p:spPr>
          <a:xfrm>
            <a:off x="457200" y="284475"/>
            <a:ext cx="1170000" cy="4641300"/>
          </a:xfrm>
          <a:prstGeom prst="rect">
            <a:avLst/>
          </a:prstGeom>
        </p:spPr>
        <p:txBody>
          <a:bodyPr anchorCtr="0" anchor="t" bIns="91425" lIns="91425" rIns="91425" tIns="91425">
            <a:noAutofit/>
          </a:bodyPr>
          <a:lstStyle/>
          <a:p>
            <a:pPr lvl="0">
              <a:spcBef>
                <a:spcPts val="0"/>
              </a:spcBef>
              <a:buNone/>
            </a:pPr>
            <a:r>
              <a:rPr lang="en">
                <a:solidFill>
                  <a:srgbClr val="FFFF00"/>
                </a:solidFill>
              </a:rPr>
              <a:t>2 FACTS</a:t>
            </a:r>
          </a:p>
          <a:p>
            <a:pPr lvl="0">
              <a:spcBef>
                <a:spcPts val="0"/>
              </a:spcBef>
              <a:buNone/>
            </a:pPr>
            <a:r>
              <a:t/>
            </a:r>
            <a:endParaRPr>
              <a:solidFill>
                <a:srgbClr val="FFFF00"/>
              </a:solidFill>
            </a:endParaRPr>
          </a:p>
          <a:p>
            <a:pPr lvl="0">
              <a:spcBef>
                <a:spcPts val="0"/>
              </a:spcBef>
              <a:buNone/>
            </a:pPr>
            <a:r>
              <a:rPr lang="en">
                <a:solidFill>
                  <a:srgbClr val="FFFF00"/>
                </a:solidFill>
              </a:rPr>
              <a:t>CAN YOU DIE FROM TOO MUCH OXYGEN?</a:t>
            </a:r>
          </a:p>
        </p:txBody>
      </p:sp>
      <p:sp>
        <p:nvSpPr>
          <p:cNvPr descr="We all know that we need things like water and oxygen to live, but what happens when you get too much of a good thing?  Hosted by: Hank Green ---------- Support SciShow by becoming a patron on Patreon: https://www.patreon.com/scishow ---------- Dooblydoo thanks go to the following Patreon supporters -- we couldn't make SciShow without them! Shout out to Justin Ove, Andreas Heydeck, Justin Lentz, Will and Sonja Marple, Benny, Chris Peters, Tim Curwick, Philippe von Bergen, Patrick, Fatima Iqbal, Lucy McGlasson, Mark Terrio-Cameron, Accalia Elementia, Kathy &amp; Tim Philip, charles george, Kevin Bealer, Thomas J., and Patrick D. Ashmore. ---------- Like SciShow? Want to help support us, and also get things to put on your walls, cover your torso and hold your liquids? Check out our awesome products over at DFTBA Records: http://dftba.com/scishow ---------- Looking for SciShow elsewhere on the internet? Facebook: http://www.facebook.com/scishow Twitter: http://www.twitter.com/scishow Tumblr: http://scishow.tumblr.com Instagram: http://instagram.com/thescishow ---------- Sources: Water http://www.scientificamerican.com/article/strange-but-true-drinking-too-much-water-can-kill/ http://chemistry.about.com/cs/5/f/blwaterintox.htm http://www.dailymail.co.uk/health/article-3260684/The-hiker-died-drinking-water-Excess-fluid-lack-food-caused-brain-fatally-swell.html http://www.mayoclinic.org/diseases-conditions/hyponatremia/basics/causes/con-20031445 http://www.nbcnews.com/id/16614865/ns/us_news-life/t/woman-dies-after-water-drinking-contest/#.VyogwdQgu8o  Oxygen http://www.scientificamerican.com/article/the-oxygen-dilemma/  https://www.youtube.com/watch?v=LM_CgtFORzw http://health.howstuffworks.com/human-body/systems/respiratory/question98.htm https://physiology.knoji.com/why-do-we-breathe-oxygen/ http://www.emsworld.com/article/10915304/the-dangers-of-giving-too-much-oxygen  http://www.medscape.com/viewarticle/778505_3 http://jcb.sagepub.com/  http://www.ncbi.nlm.nih.gov/pubmed/14975933 http://www.utsouthwestern.edu/newsroom/news-releases/year-2008/resuscitation-technique-after-brain-injury-may-do-more-harm-than-good-researchers-find.html https://www.sciencedaily.com/releases/2010/10/101005104335.htm http://www.utsouthwestern.edu/newsroom/news-releases/year-2008/resuscitation-technique-after-brain-injury-may-do-more-harm-than-good-researchers-find.html http://www.emsworld.com/article/10915304/the-dangers-of-giving-too-much-oxygen  Antioxidants http://blogs.scientificamerican.com/food-matters/antioxidant-supplements-too-much-of-a-kinda-good-thing/  http://www.livestrong.com/article/480352-the-effects-of-too-much-antioxidants/ http://www.ncbi.nlm.nih.gov/pmc/articles/PMC3292009/ https://nccih.nih.gov/health/antioxidants/introduction.htm  https://www.nlm.nih.gov/medlineplus/antioxidants.html  http://www.nutrition.gov/whats-food/phytonutrients http://www.hsph.harvard.edu/nutritionsource/antioxidants/  https://newsinhealth.nih.gov/issue/Aug2011/Feature1 http://www.ncbi.nlm.nih.gov/pmc/articles/PMC3249911/ http://www.ncbi.nlm.nih.gov/pmc/articles/PMC3488923/  http://www.wisegeek.com/what-is-oxidation.htm http://www.news-medical.net/health/What-is-Oxidative-Stress.aspx   Blood http://www.webmd.com/cancer/lymphoma/understanding-leukemia-basics http://www.webmd.com/cancer/lymphoma/polycythemia-vera http://www.mayoclinic.org/symptoms/high-red-blood-cell-count/basics/causes/sym-20050858 http://www.mayoclinic.org/diseases-conditions/polycythemia-vera/basics/definition/con-20031013 https://www.nlm.nih.gov/medlineplus/ency/article/003642.htm http://www.mayoclinic.org/symptoms/high-white-blood-cell-count/basics/causes/sym-20050611 http://www.hematology.org/Patients/Basics/ http://www.livescience.com/22486-circulatory-system.html http://www.medicalnewstoday.com/articles/196001.php  Image Links: https://commons.wikimedia.org/wiki/File:Purkinje_cell_by_Cajal.png https://commons.wikimedia.org/wiki/File:Neuron_Hand-tuned.svg" id="410" name="Shape 410" title="Can I Die From Too Much Water? Blood? Oxygen?">
            <a:hlinkClick r:id="rId3"/>
          </p:cNvPr>
          <p:cNvSpPr/>
          <p:nvPr/>
        </p:nvSpPr>
        <p:spPr>
          <a:xfrm>
            <a:off x="1580475" y="0"/>
            <a:ext cx="6858000" cy="5143500"/>
          </a:xfrm>
          <a:prstGeom prst="rect">
            <a:avLst/>
          </a:prstGeom>
          <a:blipFill>
            <a:blip r:embed="rId4">
              <a:alphaModFix/>
            </a:blip>
            <a:stretch>
              <a:fillRect/>
            </a:stretch>
          </a:blipFill>
          <a:ln>
            <a:noFill/>
          </a:ln>
        </p:spPr>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4" name="Shape 414"/>
        <p:cNvGrpSpPr/>
        <p:nvPr/>
      </p:nvGrpSpPr>
      <p:grpSpPr>
        <a:xfrm>
          <a:off x="0" y="0"/>
          <a:ext cx="0" cy="0"/>
          <a:chOff x="0" y="0"/>
          <a:chExt cx="0" cy="0"/>
        </a:xfrm>
      </p:grpSpPr>
      <p:sp>
        <p:nvSpPr>
          <p:cNvPr id="415" name="Shape 415"/>
          <p:cNvSpPr txBox="1"/>
          <p:nvPr>
            <p:ph type="ctrTitle"/>
          </p:nvPr>
        </p:nvSpPr>
        <p:spPr>
          <a:xfrm>
            <a:off x="685800" y="1867781"/>
            <a:ext cx="7772400" cy="1648800"/>
          </a:xfrm>
          <a:prstGeom prst="rect">
            <a:avLst/>
          </a:prstGeom>
        </p:spPr>
        <p:txBody>
          <a:bodyPr anchorCtr="0" anchor="b" bIns="91425" lIns="91425" rIns="91425" tIns="91425">
            <a:noAutofit/>
          </a:bodyPr>
          <a:lstStyle/>
          <a:p>
            <a:pPr lvl="0">
              <a:spcBef>
                <a:spcPts val="0"/>
              </a:spcBef>
              <a:buNone/>
            </a:pPr>
            <a:r>
              <a:rPr lang="en"/>
              <a:t>Fill out foldable pg.27</a:t>
            </a:r>
          </a:p>
        </p:txBody>
      </p:sp>
      <p:sp>
        <p:nvSpPr>
          <p:cNvPr id="416" name="Shape 416"/>
          <p:cNvSpPr txBox="1"/>
          <p:nvPr>
            <p:ph idx="1" type="subTitle"/>
          </p:nvPr>
        </p:nvSpPr>
        <p:spPr>
          <a:xfrm>
            <a:off x="685800" y="3627026"/>
            <a:ext cx="7772400" cy="774300"/>
          </a:xfrm>
          <a:prstGeom prst="rect">
            <a:avLst/>
          </a:prstGeom>
        </p:spPr>
        <p:txBody>
          <a:bodyPr anchorCtr="0" anchor="t" bIns="91425" lIns="91425" rIns="91425" tIns="91425">
            <a:noAutofit/>
          </a:bodyPr>
          <a:lstStyle/>
          <a:p>
            <a:pPr lvl="0">
              <a:spcBef>
                <a:spcPts val="0"/>
              </a:spcBef>
              <a:buNone/>
            </a:pPr>
            <a:r>
              <a:rPr lang="en"/>
              <a:t>Use your notes</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0" name="Shape 420"/>
        <p:cNvGrpSpPr/>
        <p:nvPr/>
      </p:nvGrpSpPr>
      <p:grpSpPr>
        <a:xfrm>
          <a:off x="0" y="0"/>
          <a:ext cx="0" cy="0"/>
          <a:chOff x="0" y="0"/>
          <a:chExt cx="0" cy="0"/>
        </a:xfrm>
      </p:grpSpPr>
      <p:sp>
        <p:nvSpPr>
          <p:cNvPr id="421" name="Shape 421"/>
          <p:cNvSpPr txBox="1"/>
          <p:nvPr>
            <p:ph type="title"/>
          </p:nvPr>
        </p:nvSpPr>
        <p:spPr>
          <a:xfrm>
            <a:off x="96025" y="0"/>
            <a:ext cx="8970600" cy="857400"/>
          </a:xfrm>
          <a:prstGeom prst="rect">
            <a:avLst/>
          </a:prstGeom>
        </p:spPr>
        <p:txBody>
          <a:bodyPr anchorCtr="0" anchor="b" bIns="91425" lIns="91425" rIns="91425" tIns="91425">
            <a:noAutofit/>
          </a:bodyPr>
          <a:lstStyle/>
          <a:p>
            <a:pPr lvl="0">
              <a:spcBef>
                <a:spcPts val="0"/>
              </a:spcBef>
              <a:buNone/>
            </a:pPr>
            <a:r>
              <a:rPr lang="en"/>
              <a:t>A Delicate Balancing Act- a cycle/loop</a:t>
            </a:r>
          </a:p>
        </p:txBody>
      </p:sp>
      <p:sp>
        <p:nvSpPr>
          <p:cNvPr id="422" name="Shape 422"/>
          <p:cNvSpPr txBox="1"/>
          <p:nvPr>
            <p:ph idx="1" type="body"/>
          </p:nvPr>
        </p:nvSpPr>
        <p:spPr>
          <a:xfrm>
            <a:off x="7464900" y="1176350"/>
            <a:ext cx="1679100" cy="3725700"/>
          </a:xfrm>
          <a:prstGeom prst="rect">
            <a:avLst/>
          </a:prstGeom>
        </p:spPr>
        <p:txBody>
          <a:bodyPr anchorCtr="0" anchor="t" bIns="91425" lIns="91425" rIns="91425" tIns="91425">
            <a:noAutofit/>
          </a:bodyPr>
          <a:lstStyle/>
          <a:p>
            <a:pPr lvl="0">
              <a:spcBef>
                <a:spcPts val="0"/>
              </a:spcBef>
              <a:buNone/>
            </a:pPr>
            <a:r>
              <a:rPr i="1" lang="en">
                <a:solidFill>
                  <a:srgbClr val="FF0000"/>
                </a:solidFill>
                <a:latin typeface="Architects Daughter"/>
                <a:ea typeface="Architects Daughter"/>
                <a:cs typeface="Architects Daughter"/>
                <a:sym typeface="Architects Daughter"/>
              </a:rPr>
              <a:t>Fill in your diagram</a:t>
            </a:r>
          </a:p>
        </p:txBody>
      </p:sp>
      <p:pic>
        <p:nvPicPr>
          <p:cNvPr id="423" name="Shape 423"/>
          <p:cNvPicPr preferRelativeResize="0"/>
          <p:nvPr/>
        </p:nvPicPr>
        <p:blipFill>
          <a:blip r:embed="rId3">
            <a:alphaModFix/>
          </a:blip>
          <a:stretch>
            <a:fillRect/>
          </a:stretch>
        </p:blipFill>
        <p:spPr>
          <a:xfrm>
            <a:off x="3626779" y="1176354"/>
            <a:ext cx="3929151" cy="3725700"/>
          </a:xfrm>
          <a:prstGeom prst="rect">
            <a:avLst/>
          </a:prstGeom>
          <a:noFill/>
          <a:ln>
            <a:noFill/>
          </a:ln>
        </p:spPr>
      </p:pic>
      <p:sp>
        <p:nvSpPr>
          <p:cNvPr id="424" name="Shape 424"/>
          <p:cNvSpPr txBox="1"/>
          <p:nvPr/>
        </p:nvSpPr>
        <p:spPr>
          <a:xfrm>
            <a:off x="0" y="1115175"/>
            <a:ext cx="3743700" cy="3596100"/>
          </a:xfrm>
          <a:prstGeom prst="rect">
            <a:avLst/>
          </a:prstGeom>
          <a:noFill/>
          <a:ln>
            <a:noFill/>
          </a:ln>
        </p:spPr>
        <p:txBody>
          <a:bodyPr anchorCtr="0" anchor="t" bIns="91425" lIns="91425" rIns="91425" tIns="91425">
            <a:noAutofit/>
          </a:bodyPr>
          <a:lstStyle/>
          <a:p>
            <a:pPr lvl="0">
              <a:spcBef>
                <a:spcPts val="0"/>
              </a:spcBef>
              <a:buNone/>
            </a:pPr>
            <a:r>
              <a:rPr lang="en" sz="3000" u="sng"/>
              <a:t>The body uses negative feedback loops to maintain homeostasis</a:t>
            </a:r>
            <a:r>
              <a:rPr lang="en" sz="3000"/>
              <a:t> </a:t>
            </a:r>
            <a:r>
              <a:rPr lang="en" sz="2400"/>
              <a:t>(balance)</a:t>
            </a:r>
          </a:p>
          <a:p>
            <a:pPr lvl="0">
              <a:spcBef>
                <a:spcPts val="0"/>
              </a:spcBef>
              <a:buNone/>
            </a:pPr>
            <a:r>
              <a:rPr lang="en" sz="2400"/>
              <a:t>And less often uses positive feedback loops in more special circumstances (ex: fear, giving birth, blood clotting after cut, etc.)</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8" name="Shape 428"/>
        <p:cNvGrpSpPr/>
        <p:nvPr/>
      </p:nvGrpSpPr>
      <p:grpSpPr>
        <a:xfrm>
          <a:off x="0" y="0"/>
          <a:ext cx="0" cy="0"/>
          <a:chOff x="0" y="0"/>
          <a:chExt cx="0" cy="0"/>
        </a:xfrm>
      </p:grpSpPr>
      <p:sp>
        <p:nvSpPr>
          <p:cNvPr id="429" name="Shape 429"/>
          <p:cNvSpPr txBox="1"/>
          <p:nvPr>
            <p:ph idx="1" type="subTitle"/>
          </p:nvPr>
        </p:nvSpPr>
        <p:spPr>
          <a:xfrm>
            <a:off x="6542025" y="103250"/>
            <a:ext cx="2601900" cy="5040300"/>
          </a:xfrm>
          <a:prstGeom prst="rect">
            <a:avLst/>
          </a:prstGeom>
          <a:solidFill>
            <a:srgbClr val="4A86E8"/>
          </a:solidFill>
        </p:spPr>
        <p:txBody>
          <a:bodyPr anchorCtr="0" anchor="t" bIns="91425" lIns="91425" rIns="91425" tIns="91425">
            <a:noAutofit/>
          </a:bodyPr>
          <a:lstStyle/>
          <a:p>
            <a:pPr indent="-381000" lvl="0" marL="457200" rtl="0">
              <a:spcBef>
                <a:spcPts val="600"/>
              </a:spcBef>
              <a:buClr>
                <a:srgbClr val="FFFF00"/>
              </a:buClr>
              <a:buSzPct val="100000"/>
              <a:buAutoNum type="arabicPeriod"/>
            </a:pPr>
            <a:r>
              <a:rPr lang="en" sz="2400" u="sng">
                <a:solidFill>
                  <a:srgbClr val="FFFF00"/>
                </a:solidFill>
              </a:rPr>
              <a:t>Answer during the video:</a:t>
            </a:r>
          </a:p>
          <a:p>
            <a:pPr indent="-381000" lvl="0" marL="457200" rtl="0">
              <a:spcBef>
                <a:spcPts val="600"/>
              </a:spcBef>
              <a:buClr>
                <a:srgbClr val="FFFF00"/>
              </a:buClr>
              <a:buSzPct val="100000"/>
              <a:buAutoNum type="arabicPeriod"/>
            </a:pPr>
            <a:r>
              <a:rPr lang="en" sz="2400">
                <a:solidFill>
                  <a:srgbClr val="FFFF00"/>
                </a:solidFill>
              </a:rPr>
              <a:t>1. What is the average human body temperature?</a:t>
            </a:r>
            <a:br>
              <a:rPr lang="en" sz="2400">
                <a:solidFill>
                  <a:srgbClr val="FFFF00"/>
                </a:solidFill>
              </a:rPr>
            </a:br>
          </a:p>
          <a:p>
            <a:pPr indent="-381000" lvl="0" marL="457200" rtl="0">
              <a:spcBef>
                <a:spcPts val="600"/>
              </a:spcBef>
              <a:buClr>
                <a:srgbClr val="FFFF00"/>
              </a:buClr>
              <a:buSzPct val="100000"/>
              <a:buAutoNum type="arabicPeriod"/>
            </a:pPr>
            <a:r>
              <a:rPr lang="en" sz="2400">
                <a:solidFill>
                  <a:srgbClr val="FFFF00"/>
                </a:solidFill>
              </a:rPr>
              <a:t>2. How do many antibiotic medicines kill bacteria?</a:t>
            </a:r>
          </a:p>
          <a:p>
            <a:pPr indent="-381000" lvl="0" marL="457200">
              <a:spcBef>
                <a:spcPts val="600"/>
              </a:spcBef>
              <a:buClr>
                <a:srgbClr val="FFFF00"/>
              </a:buClr>
              <a:buSzPct val="100000"/>
              <a:buAutoNum type="arabicPeriod"/>
            </a:pPr>
            <a:r>
              <a:t/>
            </a:r>
            <a:endParaRPr sz="2400">
              <a:solidFill>
                <a:srgbClr val="FFFF00"/>
              </a:solidFill>
            </a:endParaRPr>
          </a:p>
          <a:p>
            <a:pPr lvl="0">
              <a:spcBef>
                <a:spcPts val="0"/>
              </a:spcBef>
              <a:buNone/>
            </a:pPr>
            <a:r>
              <a:t/>
            </a:r>
            <a:endParaRPr sz="2400">
              <a:solidFill>
                <a:srgbClr val="FFFF00"/>
              </a:solidFill>
            </a:endParaRPr>
          </a:p>
        </p:txBody>
      </p:sp>
      <p:sp>
        <p:nvSpPr>
          <p:cNvPr descr="Learn about homeostasis and why the cell membrane is king for this process. Music used with permission from Adrian Holovaty (www.youtube.com/adrianholovaty). Check out our FREE video handouts on www.amoebasisters.com!  We always welcome comments, but we do have our comments on &quot;approval&quot; only. Criticism is fine, but this is an education channel. No bad language or discriminatory comments allowed. In other words, don't put anything here you wouldn't tell grandma.   Visit our Website: www.AmoebaSisters.weebly.com YouTube: www.youtube.com/user/AmoebaSisters" id="430" name="Shape 430" title="Homeostasis (and the Cell Membrane King)">
            <a:hlinkClick r:id="rId3"/>
          </p:cNvPr>
          <p:cNvSpPr/>
          <p:nvPr/>
        </p:nvSpPr>
        <p:spPr>
          <a:xfrm>
            <a:off x="0" y="0"/>
            <a:ext cx="6858000" cy="5143500"/>
          </a:xfrm>
          <a:prstGeom prst="rect">
            <a:avLst/>
          </a:prstGeom>
          <a:blipFill>
            <a:blip r:embed="rId4">
              <a:alphaModFix/>
            </a:blip>
            <a:stretch>
              <a:fillRect/>
            </a:stretch>
          </a:blipFill>
          <a:ln>
            <a:noFill/>
          </a:ln>
        </p:spPr>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4" name="Shape 434"/>
        <p:cNvGrpSpPr/>
        <p:nvPr/>
      </p:nvGrpSpPr>
      <p:grpSpPr>
        <a:xfrm>
          <a:off x="0" y="0"/>
          <a:ext cx="0" cy="0"/>
          <a:chOff x="0" y="0"/>
          <a:chExt cx="0" cy="0"/>
        </a:xfrm>
      </p:grpSpPr>
      <p:sp>
        <p:nvSpPr>
          <p:cNvPr id="435" name="Shape 435"/>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Video Recap</a:t>
            </a:r>
          </a:p>
        </p:txBody>
      </p:sp>
      <p:sp>
        <p:nvSpPr>
          <p:cNvPr id="436" name="Shape 436"/>
          <p:cNvSpPr txBox="1"/>
          <p:nvPr>
            <p:ph idx="1" type="body"/>
          </p:nvPr>
        </p:nvSpPr>
        <p:spPr>
          <a:xfrm>
            <a:off x="457200" y="1200150"/>
            <a:ext cx="3994500" cy="3725700"/>
          </a:xfrm>
          <a:prstGeom prst="rect">
            <a:avLst/>
          </a:prstGeom>
        </p:spPr>
        <p:txBody>
          <a:bodyPr anchorCtr="0" anchor="t" bIns="91425" lIns="91425" rIns="91425" tIns="91425">
            <a:noAutofit/>
          </a:bodyPr>
          <a:lstStyle/>
          <a:p>
            <a:pPr indent="-228600" lvl="0" marL="457200">
              <a:spcBef>
                <a:spcPts val="0"/>
              </a:spcBef>
              <a:buAutoNum type="arabicPeriod"/>
            </a:pPr>
            <a:r>
              <a:rPr lang="en"/>
              <a:t>What is the average human body temperature?</a:t>
            </a:r>
          </a:p>
        </p:txBody>
      </p:sp>
      <p:sp>
        <p:nvSpPr>
          <p:cNvPr id="437" name="Shape 437"/>
          <p:cNvSpPr txBox="1"/>
          <p:nvPr>
            <p:ph idx="2" type="body"/>
          </p:nvPr>
        </p:nvSpPr>
        <p:spPr>
          <a:xfrm>
            <a:off x="4692273" y="1200150"/>
            <a:ext cx="3994500" cy="3725700"/>
          </a:xfrm>
          <a:prstGeom prst="rect">
            <a:avLst/>
          </a:prstGeom>
        </p:spPr>
        <p:txBody>
          <a:bodyPr anchorCtr="0" anchor="t" bIns="91425" lIns="91425" rIns="91425" tIns="91425">
            <a:noAutofit/>
          </a:bodyPr>
          <a:lstStyle/>
          <a:p>
            <a:pPr lvl="0">
              <a:spcBef>
                <a:spcPts val="0"/>
              </a:spcBef>
              <a:buNone/>
            </a:pPr>
            <a:r>
              <a:rPr lang="en"/>
              <a:t>2. How do many antibiotic medicines kill bacteria?</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What does </a:t>
            </a:r>
            <a:r>
              <a:rPr lang="en" u="sng"/>
              <a:t>feedback</a:t>
            </a:r>
            <a:r>
              <a:rPr lang="en"/>
              <a:t> mean?</a:t>
            </a:r>
          </a:p>
        </p:txBody>
      </p:sp>
      <p:sp>
        <p:nvSpPr>
          <p:cNvPr id="80" name="Shape 80"/>
          <p:cNvSpPr txBox="1"/>
          <p:nvPr>
            <p:ph idx="1" type="body"/>
          </p:nvPr>
        </p:nvSpPr>
        <p:spPr>
          <a:xfrm>
            <a:off x="457200" y="1200150"/>
            <a:ext cx="8229600" cy="3725700"/>
          </a:xfrm>
          <a:prstGeom prst="rect">
            <a:avLst/>
          </a:prstGeom>
        </p:spPr>
        <p:txBody>
          <a:bodyPr anchorCtr="0" anchor="t" bIns="91425" lIns="91425" rIns="91425" tIns="91425">
            <a:noAutofit/>
          </a:bodyPr>
          <a:lstStyle/>
          <a:p>
            <a:pPr lvl="0">
              <a:spcBef>
                <a:spcPts val="0"/>
              </a:spcBef>
              <a:buNone/>
            </a:pPr>
            <a:r>
              <a:t/>
            </a:r>
            <a:endParaRPr/>
          </a:p>
        </p:txBody>
      </p:sp>
      <p:pic>
        <p:nvPicPr>
          <p:cNvPr id="81" name="Shape 81"/>
          <p:cNvPicPr preferRelativeResize="0"/>
          <p:nvPr/>
        </p:nvPicPr>
        <p:blipFill>
          <a:blip r:embed="rId3">
            <a:alphaModFix/>
          </a:blip>
          <a:stretch>
            <a:fillRect/>
          </a:stretch>
        </p:blipFill>
        <p:spPr>
          <a:xfrm>
            <a:off x="1057275" y="1200150"/>
            <a:ext cx="7029450" cy="39624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x="0" y="0"/>
          <a:ext cx="0" cy="0"/>
          <a:chOff x="0" y="0"/>
          <a:chExt cx="0" cy="0"/>
        </a:xfrm>
      </p:grpSpPr>
      <p:sp>
        <p:nvSpPr>
          <p:cNvPr id="442" name="Shape 442"/>
          <p:cNvSpPr txBox="1"/>
          <p:nvPr>
            <p:ph idx="1" type="body"/>
          </p:nvPr>
        </p:nvSpPr>
        <p:spPr>
          <a:xfrm>
            <a:off x="457200" y="4406309"/>
            <a:ext cx="8229600" cy="519600"/>
          </a:xfrm>
          <a:prstGeom prst="rect">
            <a:avLst/>
          </a:prstGeom>
        </p:spPr>
        <p:txBody>
          <a:bodyPr anchorCtr="0" anchor="t" bIns="91425" lIns="91425" rIns="91425" tIns="91425">
            <a:noAutofit/>
          </a:bodyPr>
          <a:lstStyle/>
          <a:p>
            <a:pPr lvl="0">
              <a:spcBef>
                <a:spcPts val="0"/>
              </a:spcBef>
              <a:buNone/>
            </a:pPr>
            <a:r>
              <a:t/>
            </a:r>
            <a:endParaRPr/>
          </a:p>
        </p:txBody>
      </p:sp>
      <p:sp>
        <p:nvSpPr>
          <p:cNvPr descr="Is 'water intoxication' a real thing? Watch the rest of the series: http://bit.ly/1n5llRo SUBSCRIBE: http://bit.ly/10kWnZ7  Use the hashtag #ScienceSays to share your burning Olympic questions! Special thanks to the CBC for supporting this series.   SUBSCRIBE! http://bit.ly/10kWnZ7  FOLLOW US:  Instagram and Twitter: @whalewatchmeplz and @mitchellmoffit  Clickable: http://bit.ly/16F1jeC and http://bit.ly/15J7ube  Facebook: http://on.fb.me/1fjWszw Twitter: http://bit.ly/1d84R71 Tumblr: http://bit.ly/1amIPjF Vine: Search &quot;AsapSCIENCE&quot; on vine!  Written and created by Mitchell Moffit (twitter @mitchellmoffit) and Gregory Brown (twitter @whalewatchmeplz)." id="443" name="Shape 443" title="Can You Drink Too Much Water?">
            <a:hlinkClick r:id="rId3"/>
          </p:cNvPr>
          <p:cNvSpPr/>
          <p:nvPr/>
        </p:nvSpPr>
        <p:spPr>
          <a:xfrm>
            <a:off x="457200" y="0"/>
            <a:ext cx="6858000" cy="5143500"/>
          </a:xfrm>
          <a:prstGeom prst="rect">
            <a:avLst/>
          </a:prstGeom>
          <a:blipFill>
            <a:blip r:embed="rId4">
              <a:alphaModFix/>
            </a:blip>
            <a:stretch>
              <a:fillRect/>
            </a:stretch>
          </a:blipFill>
          <a:ln>
            <a:noFill/>
          </a:ln>
        </p:spPr>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x="0" y="0"/>
          <a:ext cx="0" cy="0"/>
          <a:chOff x="0" y="0"/>
          <a:chExt cx="0" cy="0"/>
        </a:xfrm>
      </p:grpSpPr>
      <p:sp>
        <p:nvSpPr>
          <p:cNvPr id="448" name="Shape 448"/>
          <p:cNvSpPr txBox="1"/>
          <p:nvPr>
            <p:ph type="ctrTitle"/>
          </p:nvPr>
        </p:nvSpPr>
        <p:spPr>
          <a:xfrm>
            <a:off x="685800" y="1867781"/>
            <a:ext cx="7772400" cy="1648800"/>
          </a:xfrm>
          <a:prstGeom prst="rect">
            <a:avLst/>
          </a:prstGeom>
        </p:spPr>
        <p:txBody>
          <a:bodyPr anchorCtr="0" anchor="b" bIns="91425" lIns="91425" rIns="91425" tIns="91425">
            <a:noAutofit/>
          </a:bodyPr>
          <a:lstStyle/>
          <a:p>
            <a:pPr lvl="0">
              <a:spcBef>
                <a:spcPts val="0"/>
              </a:spcBef>
              <a:buNone/>
            </a:pPr>
            <a:r>
              <a:t/>
            </a:r>
            <a:endParaRPr/>
          </a:p>
        </p:txBody>
      </p:sp>
      <p:sp>
        <p:nvSpPr>
          <p:cNvPr id="449" name="Shape 449"/>
          <p:cNvSpPr txBox="1"/>
          <p:nvPr>
            <p:ph idx="1" type="subTitle"/>
          </p:nvPr>
        </p:nvSpPr>
        <p:spPr>
          <a:xfrm>
            <a:off x="685800" y="3627026"/>
            <a:ext cx="7772400" cy="7743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3" name="Shape 453"/>
        <p:cNvGrpSpPr/>
        <p:nvPr/>
      </p:nvGrpSpPr>
      <p:grpSpPr>
        <a:xfrm>
          <a:off x="0" y="0"/>
          <a:ext cx="0" cy="0"/>
          <a:chOff x="0" y="0"/>
          <a:chExt cx="0" cy="0"/>
        </a:xfrm>
      </p:grpSpPr>
      <p:sp>
        <p:nvSpPr>
          <p:cNvPr id="454" name="Shape 454"/>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HONORS warm-up: Friday</a:t>
            </a:r>
          </a:p>
        </p:txBody>
      </p:sp>
      <p:sp>
        <p:nvSpPr>
          <p:cNvPr id="455" name="Shape 455"/>
          <p:cNvSpPr txBox="1"/>
          <p:nvPr>
            <p:ph idx="1" type="body"/>
          </p:nvPr>
        </p:nvSpPr>
        <p:spPr>
          <a:xfrm>
            <a:off x="0" y="1063375"/>
            <a:ext cx="8984699" cy="3862500"/>
          </a:xfrm>
          <a:prstGeom prst="rect">
            <a:avLst/>
          </a:prstGeom>
        </p:spPr>
        <p:txBody>
          <a:bodyPr anchorCtr="0" anchor="t" bIns="91425" lIns="91425" rIns="91425" tIns="91425">
            <a:noAutofit/>
          </a:bodyPr>
          <a:lstStyle/>
          <a:p>
            <a:pPr lvl="0" rtl="0">
              <a:spcBef>
                <a:spcPts val="0"/>
              </a:spcBef>
              <a:buNone/>
            </a:pPr>
            <a:r>
              <a:rPr lang="en"/>
              <a:t>Explain the difference between positive and negative feedback.</a:t>
            </a:r>
          </a:p>
          <a:p>
            <a:pPr lvl="0" rtl="0">
              <a:spcBef>
                <a:spcPts val="0"/>
              </a:spcBef>
              <a:buNone/>
            </a:pPr>
            <a:r>
              <a:rPr lang="en"/>
              <a:t>Then i</a:t>
            </a:r>
            <a:r>
              <a:rPr lang="en"/>
              <a:t>dentify the following diagrams as positive or negative feedback systems:</a:t>
            </a:r>
          </a:p>
          <a:p>
            <a:pPr lvl="0">
              <a:spcBef>
                <a:spcPts val="0"/>
              </a:spcBef>
              <a:buNone/>
            </a:pPr>
            <a:r>
              <a:rPr lang="en"/>
              <a:t>1)</a:t>
            </a:r>
          </a:p>
        </p:txBody>
      </p:sp>
      <p:pic>
        <p:nvPicPr>
          <p:cNvPr id="456" name="Shape 456"/>
          <p:cNvPicPr preferRelativeResize="0"/>
          <p:nvPr/>
        </p:nvPicPr>
        <p:blipFill>
          <a:blip r:embed="rId3">
            <a:alphaModFix/>
          </a:blip>
          <a:stretch>
            <a:fillRect/>
          </a:stretch>
        </p:blipFill>
        <p:spPr>
          <a:xfrm>
            <a:off x="4868774" y="2831275"/>
            <a:ext cx="4322424" cy="2161224"/>
          </a:xfrm>
          <a:prstGeom prst="rect">
            <a:avLst/>
          </a:prstGeom>
          <a:noFill/>
          <a:ln>
            <a:noFill/>
          </a:ln>
        </p:spPr>
      </p:pic>
      <p:pic>
        <p:nvPicPr>
          <p:cNvPr id="457" name="Shape 457"/>
          <p:cNvPicPr preferRelativeResize="0"/>
          <p:nvPr/>
        </p:nvPicPr>
        <p:blipFill>
          <a:blip r:embed="rId4">
            <a:alphaModFix/>
          </a:blip>
          <a:stretch>
            <a:fillRect/>
          </a:stretch>
        </p:blipFill>
        <p:spPr>
          <a:xfrm>
            <a:off x="1405325" y="3161625"/>
            <a:ext cx="2576299" cy="17081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1" name="Shape 461"/>
        <p:cNvGrpSpPr/>
        <p:nvPr/>
      </p:nvGrpSpPr>
      <p:grpSpPr>
        <a:xfrm>
          <a:off x="0" y="0"/>
          <a:ext cx="0" cy="0"/>
          <a:chOff x="0" y="0"/>
          <a:chExt cx="0" cy="0"/>
        </a:xfrm>
      </p:grpSpPr>
      <p:sp>
        <p:nvSpPr>
          <p:cNvPr id="462" name="Shape 462"/>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HONORS warm-up: Friday</a:t>
            </a:r>
          </a:p>
        </p:txBody>
      </p:sp>
      <p:sp>
        <p:nvSpPr>
          <p:cNvPr id="463" name="Shape 463"/>
          <p:cNvSpPr txBox="1"/>
          <p:nvPr>
            <p:ph idx="1" type="body"/>
          </p:nvPr>
        </p:nvSpPr>
        <p:spPr>
          <a:xfrm>
            <a:off x="207625" y="1063375"/>
            <a:ext cx="8777099" cy="3862500"/>
          </a:xfrm>
          <a:prstGeom prst="rect">
            <a:avLst/>
          </a:prstGeom>
        </p:spPr>
        <p:txBody>
          <a:bodyPr anchorCtr="0" anchor="t" bIns="91425" lIns="91425" rIns="91425" tIns="91425">
            <a:noAutofit/>
          </a:bodyPr>
          <a:lstStyle/>
          <a:p>
            <a:pPr lvl="0" rtl="0">
              <a:spcBef>
                <a:spcPts val="0"/>
              </a:spcBef>
              <a:buNone/>
            </a:pPr>
            <a:r>
              <a:rPr lang="en"/>
              <a:t>Explain the difference between positive and negative feedback.</a:t>
            </a:r>
          </a:p>
          <a:p>
            <a:pPr lvl="0" rtl="0">
              <a:spcBef>
                <a:spcPts val="0"/>
              </a:spcBef>
              <a:buNone/>
            </a:pPr>
            <a:r>
              <a:rPr lang="en"/>
              <a:t>Then identify the following diagrams as positive or negative feedback systems:</a:t>
            </a:r>
          </a:p>
          <a:p>
            <a:pPr lvl="0" rtl="0">
              <a:spcBef>
                <a:spcPts val="0"/>
              </a:spcBef>
              <a:buNone/>
            </a:pPr>
            <a:r>
              <a:rPr lang="en"/>
              <a:t>2)</a:t>
            </a:r>
          </a:p>
        </p:txBody>
      </p:sp>
      <p:pic>
        <p:nvPicPr>
          <p:cNvPr id="464" name="Shape 464"/>
          <p:cNvPicPr preferRelativeResize="0"/>
          <p:nvPr/>
        </p:nvPicPr>
        <p:blipFill rotWithShape="1">
          <a:blip r:embed="rId3">
            <a:alphaModFix/>
          </a:blip>
          <a:srcRect b="13753" l="26947" r="18645" t="5912"/>
          <a:stretch/>
        </p:blipFill>
        <p:spPr>
          <a:xfrm>
            <a:off x="5808023" y="2802975"/>
            <a:ext cx="2478200" cy="2340524"/>
          </a:xfrm>
          <a:prstGeom prst="rect">
            <a:avLst/>
          </a:prstGeom>
          <a:noFill/>
          <a:ln>
            <a:noFill/>
          </a:ln>
        </p:spPr>
      </p:pic>
      <p:sp>
        <p:nvSpPr>
          <p:cNvPr id="465" name="Shape 465"/>
          <p:cNvSpPr/>
          <p:nvPr/>
        </p:nvSpPr>
        <p:spPr>
          <a:xfrm>
            <a:off x="6757150" y="3758137"/>
            <a:ext cx="674700" cy="430200"/>
          </a:xfrm>
          <a:prstGeom prst="roundRect">
            <a:avLst>
              <a:gd fmla="val 16667" name="adj"/>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466" name="Shape 466"/>
          <p:cNvPicPr preferRelativeResize="0"/>
          <p:nvPr/>
        </p:nvPicPr>
        <p:blipFill>
          <a:blip r:embed="rId4">
            <a:alphaModFix/>
          </a:blip>
          <a:stretch>
            <a:fillRect/>
          </a:stretch>
        </p:blipFill>
        <p:spPr>
          <a:xfrm>
            <a:off x="1972449" y="3174425"/>
            <a:ext cx="2335299" cy="175144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0" name="Shape 470"/>
        <p:cNvGrpSpPr/>
        <p:nvPr/>
      </p:nvGrpSpPr>
      <p:grpSpPr>
        <a:xfrm>
          <a:off x="0" y="0"/>
          <a:ext cx="0" cy="0"/>
          <a:chOff x="0" y="0"/>
          <a:chExt cx="0" cy="0"/>
        </a:xfrm>
      </p:grpSpPr>
      <p:sp>
        <p:nvSpPr>
          <p:cNvPr id="471" name="Shape 471"/>
          <p:cNvSpPr txBox="1"/>
          <p:nvPr>
            <p:ph type="ctrTitle"/>
          </p:nvPr>
        </p:nvSpPr>
        <p:spPr>
          <a:xfrm>
            <a:off x="685800" y="1867781"/>
            <a:ext cx="7772400" cy="1648800"/>
          </a:xfrm>
          <a:prstGeom prst="rect">
            <a:avLst/>
          </a:prstGeom>
        </p:spPr>
        <p:txBody>
          <a:bodyPr anchorCtr="0" anchor="b" bIns="91425" lIns="91425" rIns="91425" tIns="91425">
            <a:noAutofit/>
          </a:bodyPr>
          <a:lstStyle/>
          <a:p>
            <a:pPr lvl="0">
              <a:spcBef>
                <a:spcPts val="0"/>
              </a:spcBef>
              <a:buNone/>
            </a:pPr>
            <a:r>
              <a:rPr lang="en"/>
              <a:t>PBS Interactive</a:t>
            </a:r>
          </a:p>
        </p:txBody>
      </p:sp>
      <p:sp>
        <p:nvSpPr>
          <p:cNvPr id="472" name="Shape 472"/>
          <p:cNvSpPr txBox="1"/>
          <p:nvPr>
            <p:ph idx="1" type="subTitle"/>
          </p:nvPr>
        </p:nvSpPr>
        <p:spPr>
          <a:xfrm>
            <a:off x="685800" y="3627025"/>
            <a:ext cx="8125499" cy="774300"/>
          </a:xfrm>
          <a:prstGeom prst="rect">
            <a:avLst/>
          </a:prstGeom>
        </p:spPr>
        <p:txBody>
          <a:bodyPr anchorCtr="0" anchor="t" bIns="91425" lIns="91425" rIns="91425" tIns="91425">
            <a:noAutofit/>
          </a:bodyPr>
          <a:lstStyle/>
          <a:p>
            <a:pPr lvl="0">
              <a:spcBef>
                <a:spcPts val="0"/>
              </a:spcBef>
              <a:buNone/>
            </a:pPr>
            <a:r>
              <a:rPr lang="en"/>
              <a:t>Homeostasis in several Human Body Systems</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6" name="Shape 476"/>
        <p:cNvGrpSpPr/>
        <p:nvPr/>
      </p:nvGrpSpPr>
      <p:grpSpPr>
        <a:xfrm>
          <a:off x="0" y="0"/>
          <a:ext cx="0" cy="0"/>
          <a:chOff x="0" y="0"/>
          <a:chExt cx="0" cy="0"/>
        </a:xfrm>
      </p:grpSpPr>
      <p:sp>
        <p:nvSpPr>
          <p:cNvPr id="477" name="Shape 477"/>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PBS Interactive on Homeostasis</a:t>
            </a:r>
          </a:p>
        </p:txBody>
      </p:sp>
      <p:sp>
        <p:nvSpPr>
          <p:cNvPr id="478" name="Shape 478"/>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228600" lvl="0" marL="457200" rtl="0">
              <a:spcBef>
                <a:spcPts val="0"/>
              </a:spcBef>
              <a:buAutoNum type="arabicPeriod"/>
            </a:pPr>
            <a:r>
              <a:rPr lang="en"/>
              <a:t>Answer the pre-lab questions on your lab</a:t>
            </a:r>
          </a:p>
          <a:p>
            <a:pPr indent="-228600" lvl="0" marL="457200" rtl="0">
              <a:spcBef>
                <a:spcPts val="0"/>
              </a:spcBef>
              <a:buAutoNum type="arabicPeriod"/>
            </a:pPr>
            <a:r>
              <a:rPr lang="en"/>
              <a:t>Go to the link on the top of your handout</a:t>
            </a:r>
          </a:p>
          <a:p>
            <a:pPr indent="-228600" lvl="0" marL="457200" rtl="0">
              <a:spcBef>
                <a:spcPts val="0"/>
              </a:spcBef>
              <a:buAutoNum type="arabicPeriod"/>
            </a:pPr>
            <a:r>
              <a:rPr lang="en"/>
              <a:t>Answer the Discussion Questions</a:t>
            </a:r>
          </a:p>
          <a:p>
            <a:pPr indent="-228600" lvl="0" marL="457200" rtl="0">
              <a:spcBef>
                <a:spcPts val="0"/>
              </a:spcBef>
              <a:buAutoNum type="arabicPeriod"/>
            </a:pPr>
            <a:r>
              <a:rPr lang="en"/>
              <a:t>Turn in!</a:t>
            </a:r>
          </a:p>
          <a:p>
            <a:pPr lvl="0" rtl="0">
              <a:spcBef>
                <a:spcPts val="0"/>
              </a:spcBef>
              <a:buNone/>
            </a:pPr>
            <a:r>
              <a:t/>
            </a:r>
            <a:endParaRPr/>
          </a:p>
          <a:p>
            <a:pPr lvl="0" rtl="0">
              <a:spcBef>
                <a:spcPts val="0"/>
              </a:spcBef>
              <a:buNone/>
            </a:pPr>
            <a:r>
              <a:rPr lang="en" u="sng">
                <a:solidFill>
                  <a:schemeClr val="hlink"/>
                </a:solidFill>
                <a:hlinkClick r:id="rId3"/>
              </a:rPr>
              <a:t>http://www.pbslearningmedia.org/resource/tdc02.sci.life.reg.bodycontrol/body-control-center/</a:t>
            </a:r>
          </a:p>
          <a:p>
            <a:pPr lvl="0">
              <a:spcBef>
                <a:spcPts val="0"/>
              </a:spcBef>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2" name="Shape 482"/>
        <p:cNvGrpSpPr/>
        <p:nvPr/>
      </p:nvGrpSpPr>
      <p:grpSpPr>
        <a:xfrm>
          <a:off x="0" y="0"/>
          <a:ext cx="0" cy="0"/>
          <a:chOff x="0" y="0"/>
          <a:chExt cx="0" cy="0"/>
        </a:xfrm>
      </p:grpSpPr>
      <p:sp>
        <p:nvSpPr>
          <p:cNvPr id="483" name="Shape 483"/>
          <p:cNvSpPr txBox="1"/>
          <p:nvPr>
            <p:ph type="ctrTitle"/>
          </p:nvPr>
        </p:nvSpPr>
        <p:spPr>
          <a:xfrm>
            <a:off x="685800" y="1867781"/>
            <a:ext cx="7772400" cy="1648800"/>
          </a:xfrm>
          <a:prstGeom prst="rect">
            <a:avLst/>
          </a:prstGeom>
        </p:spPr>
        <p:txBody>
          <a:bodyPr anchorCtr="0" anchor="b" bIns="91425" lIns="91425" rIns="91425" tIns="91425">
            <a:noAutofit/>
          </a:bodyPr>
          <a:lstStyle/>
          <a:p>
            <a:pPr lvl="0">
              <a:spcBef>
                <a:spcPts val="0"/>
              </a:spcBef>
              <a:buNone/>
            </a:pPr>
            <a:r>
              <a:rPr lang="en"/>
              <a:t>Reflex Lab: Ruler Drop Test</a:t>
            </a:r>
          </a:p>
        </p:txBody>
      </p:sp>
      <p:sp>
        <p:nvSpPr>
          <p:cNvPr id="484" name="Shape 484"/>
          <p:cNvSpPr txBox="1"/>
          <p:nvPr>
            <p:ph idx="1" type="subTitle"/>
          </p:nvPr>
        </p:nvSpPr>
        <p:spPr>
          <a:xfrm>
            <a:off x="685800" y="3627026"/>
            <a:ext cx="7772400" cy="774300"/>
          </a:xfrm>
          <a:prstGeom prst="rect">
            <a:avLst/>
          </a:prstGeom>
        </p:spPr>
        <p:txBody>
          <a:bodyPr anchorCtr="0" anchor="t" bIns="91425" lIns="91425" rIns="91425" tIns="91425">
            <a:noAutofit/>
          </a:bodyPr>
          <a:lstStyle/>
          <a:p>
            <a:pPr lvl="0">
              <a:spcBef>
                <a:spcPts val="0"/>
              </a:spcBef>
              <a:buNone/>
            </a:pPr>
            <a:r>
              <a:rPr lang="en"/>
              <a:t>pg. 26</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8" name="Shape 488"/>
        <p:cNvGrpSpPr/>
        <p:nvPr/>
      </p:nvGrpSpPr>
      <p:grpSpPr>
        <a:xfrm>
          <a:off x="0" y="0"/>
          <a:ext cx="0" cy="0"/>
          <a:chOff x="0" y="0"/>
          <a:chExt cx="0" cy="0"/>
        </a:xfrm>
      </p:grpSpPr>
      <p:sp>
        <p:nvSpPr>
          <p:cNvPr id="489" name="Shape 489"/>
          <p:cNvSpPr txBox="1"/>
          <p:nvPr>
            <p:ph type="ctrTitle"/>
          </p:nvPr>
        </p:nvSpPr>
        <p:spPr>
          <a:xfrm>
            <a:off x="685800" y="1867781"/>
            <a:ext cx="7772400" cy="1648800"/>
          </a:xfrm>
          <a:prstGeom prst="rect">
            <a:avLst/>
          </a:prstGeom>
        </p:spPr>
        <p:txBody>
          <a:bodyPr anchorCtr="0" anchor="b" bIns="91425" lIns="91425" rIns="91425" tIns="91425">
            <a:noAutofit/>
          </a:bodyPr>
          <a:lstStyle/>
          <a:p>
            <a:pPr lvl="0">
              <a:spcBef>
                <a:spcPts val="0"/>
              </a:spcBef>
              <a:buNone/>
            </a:pPr>
            <a:r>
              <a:t/>
            </a:r>
            <a:endParaRPr/>
          </a:p>
        </p:txBody>
      </p:sp>
      <p:sp>
        <p:nvSpPr>
          <p:cNvPr id="490" name="Shape 490"/>
          <p:cNvSpPr txBox="1"/>
          <p:nvPr>
            <p:ph idx="1" type="subTitle"/>
          </p:nvPr>
        </p:nvSpPr>
        <p:spPr>
          <a:xfrm>
            <a:off x="685800" y="3627026"/>
            <a:ext cx="7772400" cy="774300"/>
          </a:xfrm>
          <a:prstGeom prst="rect">
            <a:avLst/>
          </a:prstGeom>
        </p:spPr>
        <p:txBody>
          <a:bodyPr anchorCtr="0" anchor="t" bIns="91425" lIns="91425" rIns="91425" tIns="91425">
            <a:noAutofit/>
          </a:bodyPr>
          <a:lstStyle/>
          <a:p>
            <a:pPr lvl="0">
              <a:spcBef>
                <a:spcPts val="0"/>
              </a:spcBef>
              <a:buNone/>
            </a:pPr>
            <a:r>
              <a:t/>
            </a:r>
            <a:endParaRPr/>
          </a:p>
        </p:txBody>
      </p:sp>
      <p:pic>
        <p:nvPicPr>
          <p:cNvPr id="491" name="Shape 491"/>
          <p:cNvPicPr preferRelativeResize="0"/>
          <p:nvPr/>
        </p:nvPicPr>
        <p:blipFill>
          <a:blip r:embed="rId3">
            <a:alphaModFix/>
          </a:blip>
          <a:stretch>
            <a:fillRect/>
          </a:stretch>
        </p:blipFill>
        <p:spPr>
          <a:xfrm>
            <a:off x="910775" y="334912"/>
            <a:ext cx="7391400" cy="4581525"/>
          </a:xfrm>
          <a:prstGeom prst="rect">
            <a:avLst/>
          </a:prstGeom>
          <a:noFill/>
          <a:ln>
            <a:noFill/>
          </a:ln>
        </p:spPr>
      </p:pic>
      <p:sp>
        <p:nvSpPr>
          <p:cNvPr id="492" name="Shape 492"/>
          <p:cNvSpPr txBox="1"/>
          <p:nvPr/>
        </p:nvSpPr>
        <p:spPr>
          <a:xfrm>
            <a:off x="113525" y="78600"/>
            <a:ext cx="8985900" cy="672299"/>
          </a:xfrm>
          <a:prstGeom prst="rect">
            <a:avLst/>
          </a:prstGeom>
          <a:solidFill>
            <a:srgbClr val="FFFFFF"/>
          </a:solidFill>
          <a:ln>
            <a:noFill/>
          </a:ln>
        </p:spPr>
        <p:txBody>
          <a:bodyPr anchorCtr="0" anchor="t" bIns="91425" lIns="91425" rIns="91425" tIns="91425">
            <a:noAutofit/>
          </a:bodyPr>
          <a:lstStyle/>
          <a:p>
            <a:pPr lvl="0">
              <a:spcBef>
                <a:spcPts val="0"/>
              </a:spcBef>
              <a:buNone/>
            </a:pPr>
            <a:r>
              <a:rPr b="1" lang="en" sz="1800" u="sng"/>
              <a:t>Warm-up</a:t>
            </a:r>
            <a:r>
              <a:rPr lang="en" sz="1800"/>
              <a:t>: This is visual test data from yesterday’s ruler reflex lab. What does this graph tell you? Make sure you read the axis labels and the legend (color-key):</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6" name="Shape 496"/>
        <p:cNvGrpSpPr/>
        <p:nvPr/>
      </p:nvGrpSpPr>
      <p:grpSpPr>
        <a:xfrm>
          <a:off x="0" y="0"/>
          <a:ext cx="0" cy="0"/>
          <a:chOff x="0" y="0"/>
          <a:chExt cx="0" cy="0"/>
        </a:xfrm>
      </p:grpSpPr>
      <p:sp>
        <p:nvSpPr>
          <p:cNvPr id="497" name="Shape 497"/>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Reflex Lab Results</a:t>
            </a:r>
          </a:p>
        </p:txBody>
      </p:sp>
      <p:sp>
        <p:nvSpPr>
          <p:cNvPr id="498" name="Shape 498"/>
          <p:cNvSpPr txBox="1"/>
          <p:nvPr>
            <p:ph idx="1" type="body"/>
          </p:nvPr>
        </p:nvSpPr>
        <p:spPr>
          <a:xfrm>
            <a:off x="139725" y="1063375"/>
            <a:ext cx="8828699" cy="3862500"/>
          </a:xfrm>
          <a:prstGeom prst="rect">
            <a:avLst/>
          </a:prstGeom>
        </p:spPr>
        <p:txBody>
          <a:bodyPr anchorCtr="0" anchor="t" bIns="91425" lIns="91425" rIns="91425" tIns="91425">
            <a:noAutofit/>
          </a:bodyPr>
          <a:lstStyle/>
          <a:p>
            <a:pPr indent="-342900" lvl="0" marL="457200" rtl="0">
              <a:spcBef>
                <a:spcPts val="0"/>
              </a:spcBef>
              <a:buClr>
                <a:srgbClr val="333333"/>
              </a:buClr>
              <a:buSzPct val="100000"/>
              <a:buFont typeface="Georgia"/>
            </a:pPr>
            <a:r>
              <a:rPr lang="en" sz="1800">
                <a:solidFill>
                  <a:srgbClr val="333333"/>
                </a:solidFill>
                <a:latin typeface="Georgia"/>
                <a:ea typeface="Georgia"/>
                <a:cs typeface="Georgia"/>
                <a:sym typeface="Georgia"/>
              </a:rPr>
              <a:t>The result should have showed that the time in response to the </a:t>
            </a:r>
            <a:r>
              <a:rPr lang="en" sz="1800" u="sng">
                <a:solidFill>
                  <a:srgbClr val="333333"/>
                </a:solidFill>
                <a:latin typeface="Georgia"/>
                <a:ea typeface="Georgia"/>
                <a:cs typeface="Georgia"/>
                <a:sym typeface="Georgia"/>
              </a:rPr>
              <a:t>tactile</a:t>
            </a:r>
            <a:r>
              <a:rPr lang="en" sz="1800">
                <a:solidFill>
                  <a:srgbClr val="333333"/>
                </a:solidFill>
                <a:latin typeface="Georgia"/>
                <a:ea typeface="Georgia"/>
                <a:cs typeface="Georgia"/>
                <a:sym typeface="Georgia"/>
              </a:rPr>
              <a:t> stimuli was significantly shorter, followed by the auditory stimuli and then the visual stimuli. </a:t>
            </a:r>
          </a:p>
          <a:p>
            <a:pPr indent="-342900" lvl="1" marL="914400" rtl="0">
              <a:spcBef>
                <a:spcPts val="0"/>
              </a:spcBef>
              <a:buClr>
                <a:srgbClr val="333333"/>
              </a:buClr>
              <a:buSzPct val="100000"/>
              <a:buFont typeface="Georgia"/>
            </a:pPr>
            <a:r>
              <a:rPr lang="en" sz="1800">
                <a:solidFill>
                  <a:srgbClr val="333333"/>
                </a:solidFill>
                <a:latin typeface="Georgia"/>
                <a:ea typeface="Georgia"/>
                <a:cs typeface="Georgia"/>
                <a:sym typeface="Georgia"/>
              </a:rPr>
              <a:t>You become aware of </a:t>
            </a:r>
            <a:r>
              <a:rPr lang="en" sz="1800" u="sng">
                <a:solidFill>
                  <a:srgbClr val="333333"/>
                </a:solidFill>
                <a:latin typeface="Georgia"/>
                <a:ea typeface="Georgia"/>
                <a:cs typeface="Georgia"/>
                <a:sym typeface="Georgia"/>
              </a:rPr>
              <a:t>auditory</a:t>
            </a:r>
            <a:r>
              <a:rPr lang="en" sz="1800">
                <a:solidFill>
                  <a:srgbClr val="333333"/>
                </a:solidFill>
                <a:latin typeface="Georgia"/>
                <a:ea typeface="Georgia"/>
                <a:cs typeface="Georgia"/>
                <a:sym typeface="Georgia"/>
              </a:rPr>
              <a:t> stimulation sooner than visual because </a:t>
            </a:r>
            <a:r>
              <a:rPr lang="en" sz="1800" u="sng">
                <a:solidFill>
                  <a:srgbClr val="333333"/>
                </a:solidFill>
                <a:latin typeface="Georgia"/>
                <a:ea typeface="Georgia"/>
                <a:cs typeface="Georgia"/>
                <a:sym typeface="Georgia"/>
              </a:rPr>
              <a:t>Visual</a:t>
            </a:r>
            <a:r>
              <a:rPr lang="en" sz="1800">
                <a:solidFill>
                  <a:srgbClr val="333333"/>
                </a:solidFill>
                <a:latin typeface="Georgia"/>
                <a:ea typeface="Georgia"/>
                <a:cs typeface="Georgia"/>
                <a:sym typeface="Georgia"/>
              </a:rPr>
              <a:t> information is heavily, heavily processed. </a:t>
            </a:r>
          </a:p>
          <a:p>
            <a:pPr indent="-342900" lvl="2" marL="1371600" rtl="0">
              <a:spcBef>
                <a:spcPts val="0"/>
              </a:spcBef>
              <a:buClr>
                <a:srgbClr val="333333"/>
              </a:buClr>
              <a:buSzPct val="100000"/>
              <a:buFont typeface="Georgia"/>
            </a:pPr>
            <a:r>
              <a:rPr lang="en" sz="1800">
                <a:solidFill>
                  <a:srgbClr val="333333"/>
                </a:solidFill>
                <a:latin typeface="Georgia"/>
                <a:ea typeface="Georgia"/>
                <a:cs typeface="Georgia"/>
                <a:sym typeface="Georgia"/>
              </a:rPr>
              <a:t>Ex: Information has to travel through many more neurons before it starts reaching conscious parts of your brain.</a:t>
            </a:r>
          </a:p>
          <a:p>
            <a:pPr indent="-317500" lvl="0" marL="457200" rtl="0">
              <a:lnSpc>
                <a:spcPct val="115000"/>
              </a:lnSpc>
              <a:spcBef>
                <a:spcPts val="0"/>
              </a:spcBef>
              <a:buClr>
                <a:srgbClr val="0000FF"/>
              </a:buClr>
              <a:buSzPct val="100000"/>
            </a:pPr>
            <a:r>
              <a:rPr b="1" lang="en" sz="1400">
                <a:solidFill>
                  <a:srgbClr val="0000FF"/>
                </a:solidFill>
                <a:highlight>
                  <a:srgbClr val="FFFFFF"/>
                </a:highlight>
              </a:rPr>
              <a:t>It takes auditory stimuli 0.08-0.1 seconds to reach the brain while visual stimulus take 0.2-0.4 seconds to reach the brain. </a:t>
            </a:r>
            <a:r>
              <a:rPr lang="en" sz="1400">
                <a:solidFill>
                  <a:srgbClr val="0000FF"/>
                </a:solidFill>
                <a:highlight>
                  <a:srgbClr val="FFFFFF"/>
                </a:highlight>
              </a:rPr>
              <a:t>(http://biae.clemson.edu/bpc/bp/Lab/110/reaction.htm).</a:t>
            </a:r>
          </a:p>
          <a:p>
            <a:pPr indent="-342900" lvl="1" marL="914400" rtl="0">
              <a:spcBef>
                <a:spcPts val="0"/>
              </a:spcBef>
              <a:buClr>
                <a:srgbClr val="333333"/>
              </a:buClr>
              <a:buSzPct val="100000"/>
              <a:buFont typeface="Georgia"/>
            </a:pPr>
            <a:r>
              <a:rPr lang="en" sz="1800">
                <a:solidFill>
                  <a:srgbClr val="333333"/>
                </a:solidFill>
                <a:latin typeface="Georgia"/>
                <a:ea typeface="Georgia"/>
                <a:cs typeface="Georgia"/>
                <a:sym typeface="Georgia"/>
              </a:rPr>
              <a:t>BUT Factors like age, gender, education level, time spent on computer, left/right finger had significant effects on the response time of an individual to visual and auditory stimuli.</a:t>
            </a:r>
          </a:p>
          <a:p>
            <a:pPr indent="-342900" lvl="2" marL="1371600" rtl="0">
              <a:spcBef>
                <a:spcPts val="0"/>
              </a:spcBef>
              <a:buClr>
                <a:srgbClr val="333333"/>
              </a:buClr>
              <a:buSzPct val="100000"/>
              <a:buFont typeface="Georgia"/>
            </a:pPr>
            <a:r>
              <a:rPr lang="en" sz="1800">
                <a:solidFill>
                  <a:srgbClr val="333333"/>
                </a:solidFill>
                <a:latin typeface="Georgia"/>
                <a:ea typeface="Georgia"/>
                <a:cs typeface="Georgia"/>
                <a:sym typeface="Georgia"/>
              </a:rPr>
              <a:t>Females were found to respond faster than males.  </a:t>
            </a:r>
          </a:p>
          <a:p>
            <a:pPr indent="-342900" lvl="0" marL="457200">
              <a:spcBef>
                <a:spcPts val="0"/>
              </a:spcBef>
              <a:buClr>
                <a:srgbClr val="333333"/>
              </a:buClr>
              <a:buSzPct val="100000"/>
              <a:buFont typeface="Georgia"/>
            </a:pPr>
            <a:r>
              <a:rPr lang="en" sz="1800">
                <a:solidFill>
                  <a:srgbClr val="333333"/>
                </a:solidFill>
                <a:latin typeface="Georgia"/>
                <a:ea typeface="Georgia"/>
                <a:cs typeface="Georgia"/>
                <a:sym typeface="Georgia"/>
              </a:rPr>
              <a:t>If we had tested it, </a:t>
            </a:r>
            <a:r>
              <a:rPr lang="en" sz="1800" u="sng">
                <a:solidFill>
                  <a:srgbClr val="333333"/>
                </a:solidFill>
                <a:latin typeface="Georgia"/>
                <a:ea typeface="Georgia"/>
                <a:cs typeface="Georgia"/>
                <a:sym typeface="Georgia"/>
              </a:rPr>
              <a:t>smell</a:t>
            </a:r>
            <a:r>
              <a:rPr lang="en" sz="1800">
                <a:solidFill>
                  <a:srgbClr val="333333"/>
                </a:solidFill>
                <a:latin typeface="Georgia"/>
                <a:ea typeface="Georgia"/>
                <a:cs typeface="Georgia"/>
                <a:sym typeface="Georgia"/>
              </a:rPr>
              <a:t> is the fastest because it skips the thalamus.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8">
                                            <p:txEl>
                                              <p:pRg end="0" st="0"/>
                                            </p:txEl>
                                          </p:spTgt>
                                        </p:tgtEl>
                                        <p:attrNameLst>
                                          <p:attrName>style.visibility</p:attrName>
                                        </p:attrNameLst>
                                      </p:cBhvr>
                                      <p:to>
                                        <p:strVal val="visible"/>
                                      </p:to>
                                    </p:set>
                                    <p:anim calcmode="lin" valueType="num">
                                      <p:cBhvr additive="base">
                                        <p:cTn dur="1000"/>
                                        <p:tgtEl>
                                          <p:spTgt spid="49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8">
                                            <p:txEl>
                                              <p:pRg end="1" st="1"/>
                                            </p:txEl>
                                          </p:spTgt>
                                        </p:tgtEl>
                                        <p:attrNameLst>
                                          <p:attrName>style.visibility</p:attrName>
                                        </p:attrNameLst>
                                      </p:cBhvr>
                                      <p:to>
                                        <p:strVal val="visible"/>
                                      </p:to>
                                    </p:set>
                                    <p:anim calcmode="lin" valueType="num">
                                      <p:cBhvr additive="base">
                                        <p:cTn dur="1000"/>
                                        <p:tgtEl>
                                          <p:spTgt spid="49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8">
                                            <p:txEl>
                                              <p:pRg end="2" st="2"/>
                                            </p:txEl>
                                          </p:spTgt>
                                        </p:tgtEl>
                                        <p:attrNameLst>
                                          <p:attrName>style.visibility</p:attrName>
                                        </p:attrNameLst>
                                      </p:cBhvr>
                                      <p:to>
                                        <p:strVal val="visible"/>
                                      </p:to>
                                    </p:set>
                                    <p:anim calcmode="lin" valueType="num">
                                      <p:cBhvr additive="base">
                                        <p:cTn dur="1000"/>
                                        <p:tgtEl>
                                          <p:spTgt spid="49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8">
                                            <p:txEl>
                                              <p:pRg end="3" st="3"/>
                                            </p:txEl>
                                          </p:spTgt>
                                        </p:tgtEl>
                                        <p:attrNameLst>
                                          <p:attrName>style.visibility</p:attrName>
                                        </p:attrNameLst>
                                      </p:cBhvr>
                                      <p:to>
                                        <p:strVal val="visible"/>
                                      </p:to>
                                    </p:set>
                                    <p:anim calcmode="lin" valueType="num">
                                      <p:cBhvr additive="base">
                                        <p:cTn dur="1000"/>
                                        <p:tgtEl>
                                          <p:spTgt spid="49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8">
                                            <p:txEl>
                                              <p:pRg end="4" st="4"/>
                                            </p:txEl>
                                          </p:spTgt>
                                        </p:tgtEl>
                                        <p:attrNameLst>
                                          <p:attrName>style.visibility</p:attrName>
                                        </p:attrNameLst>
                                      </p:cBhvr>
                                      <p:to>
                                        <p:strVal val="visible"/>
                                      </p:to>
                                    </p:set>
                                    <p:anim calcmode="lin" valueType="num">
                                      <p:cBhvr additive="base">
                                        <p:cTn dur="1000"/>
                                        <p:tgtEl>
                                          <p:spTgt spid="49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8">
                                            <p:txEl>
                                              <p:pRg end="5" st="5"/>
                                            </p:txEl>
                                          </p:spTgt>
                                        </p:tgtEl>
                                        <p:attrNameLst>
                                          <p:attrName>style.visibility</p:attrName>
                                        </p:attrNameLst>
                                      </p:cBhvr>
                                      <p:to>
                                        <p:strVal val="visible"/>
                                      </p:to>
                                    </p:set>
                                    <p:anim calcmode="lin" valueType="num">
                                      <p:cBhvr additive="base">
                                        <p:cTn dur="1000"/>
                                        <p:tgtEl>
                                          <p:spTgt spid="49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8">
                                            <p:txEl>
                                              <p:pRg end="6" st="6"/>
                                            </p:txEl>
                                          </p:spTgt>
                                        </p:tgtEl>
                                        <p:attrNameLst>
                                          <p:attrName>style.visibility</p:attrName>
                                        </p:attrNameLst>
                                      </p:cBhvr>
                                      <p:to>
                                        <p:strVal val="visible"/>
                                      </p:to>
                                    </p:set>
                                    <p:anim calcmode="lin" valueType="num">
                                      <p:cBhvr additive="base">
                                        <p:cTn dur="1000"/>
                                        <p:tgtEl>
                                          <p:spTgt spid="49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2" name="Shape 502"/>
        <p:cNvGrpSpPr/>
        <p:nvPr/>
      </p:nvGrpSpPr>
      <p:grpSpPr>
        <a:xfrm>
          <a:off x="0" y="0"/>
          <a:ext cx="0" cy="0"/>
          <a:chOff x="0" y="0"/>
          <a:chExt cx="0" cy="0"/>
        </a:xfrm>
      </p:grpSpPr>
      <p:sp>
        <p:nvSpPr>
          <p:cNvPr id="503" name="Shape 503"/>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Skeletal System &amp; Muscular System</a:t>
            </a:r>
          </a:p>
        </p:txBody>
      </p:sp>
      <p:sp>
        <p:nvSpPr>
          <p:cNvPr id="504" name="Shape 504"/>
          <p:cNvSpPr txBox="1"/>
          <p:nvPr>
            <p:ph idx="1" type="body"/>
          </p:nvPr>
        </p:nvSpPr>
        <p:spPr>
          <a:xfrm>
            <a:off x="457200" y="1200150"/>
            <a:ext cx="8229600" cy="3725700"/>
          </a:xfrm>
          <a:prstGeom prst="rect">
            <a:avLst/>
          </a:prstGeom>
        </p:spPr>
        <p:txBody>
          <a:bodyPr anchorCtr="0" anchor="t" bIns="91425" lIns="91425" rIns="91425" tIns="91425">
            <a:noAutofit/>
          </a:bodyPr>
          <a:lstStyle/>
          <a:p>
            <a:pPr lvl="0">
              <a:spcBef>
                <a:spcPts val="0"/>
              </a:spcBef>
              <a:buNone/>
            </a:pPr>
            <a:r>
              <a:rPr lang="en"/>
              <a:t>Webquest on Muscular System &amp; Homeostasis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u="sng"/>
              <a:t>Feedback</a:t>
            </a:r>
            <a:r>
              <a:rPr lang="en"/>
              <a:t> is...</a:t>
            </a:r>
          </a:p>
        </p:txBody>
      </p:sp>
      <p:pic>
        <p:nvPicPr>
          <p:cNvPr id="87" name="Shape 87"/>
          <p:cNvPicPr preferRelativeResize="0"/>
          <p:nvPr/>
        </p:nvPicPr>
        <p:blipFill>
          <a:blip r:embed="rId3">
            <a:alphaModFix/>
          </a:blip>
          <a:stretch>
            <a:fillRect/>
          </a:stretch>
        </p:blipFill>
        <p:spPr>
          <a:xfrm>
            <a:off x="6767375" y="2145000"/>
            <a:ext cx="2376624" cy="2268596"/>
          </a:xfrm>
          <a:prstGeom prst="rect">
            <a:avLst/>
          </a:prstGeom>
          <a:noFill/>
          <a:ln>
            <a:noFill/>
          </a:ln>
        </p:spPr>
      </p:pic>
      <p:pic>
        <p:nvPicPr>
          <p:cNvPr id="88" name="Shape 88"/>
          <p:cNvPicPr preferRelativeResize="0"/>
          <p:nvPr/>
        </p:nvPicPr>
        <p:blipFill>
          <a:blip r:embed="rId4">
            <a:alphaModFix/>
          </a:blip>
          <a:stretch>
            <a:fillRect/>
          </a:stretch>
        </p:blipFill>
        <p:spPr>
          <a:xfrm>
            <a:off x="5705462" y="-12"/>
            <a:ext cx="3438525" cy="1323975"/>
          </a:xfrm>
          <a:prstGeom prst="rect">
            <a:avLst/>
          </a:prstGeom>
          <a:noFill/>
          <a:ln>
            <a:noFill/>
          </a:ln>
        </p:spPr>
      </p:pic>
      <p:sp>
        <p:nvSpPr>
          <p:cNvPr id="89" name="Shape 89"/>
          <p:cNvSpPr txBox="1"/>
          <p:nvPr>
            <p:ph idx="1" type="body"/>
          </p:nvPr>
        </p:nvSpPr>
        <p:spPr>
          <a:xfrm>
            <a:off x="97325" y="971800"/>
            <a:ext cx="6945000" cy="3725700"/>
          </a:xfrm>
          <a:prstGeom prst="rect">
            <a:avLst/>
          </a:prstGeom>
        </p:spPr>
        <p:txBody>
          <a:bodyPr anchorCtr="0" anchor="t" bIns="91425" lIns="91425" rIns="91425" tIns="91425">
            <a:noAutofit/>
          </a:bodyPr>
          <a:lstStyle/>
          <a:p>
            <a:pPr lvl="0">
              <a:spcBef>
                <a:spcPts val="0"/>
              </a:spcBef>
              <a:buNone/>
            </a:pPr>
            <a:r>
              <a:rPr lang="en" u="sng"/>
              <a:t>The changing of a system in response to measuring the effects of that system.</a:t>
            </a:r>
          </a:p>
          <a:p>
            <a:pPr lvl="0">
              <a:spcBef>
                <a:spcPts val="0"/>
              </a:spcBef>
              <a:buNone/>
            </a:pPr>
            <a:r>
              <a:rPr lang="en" sz="2400">
                <a:solidFill>
                  <a:srgbClr val="434343"/>
                </a:solidFill>
              </a:rPr>
              <a:t>Ex: I asked you after Friday’s test how you felt about it- so I know for next test if we need to study more, etc.</a:t>
            </a:r>
          </a:p>
          <a:p>
            <a:pPr lvl="0">
              <a:spcBef>
                <a:spcPts val="0"/>
              </a:spcBef>
              <a:buNone/>
            </a:pPr>
            <a:r>
              <a:rPr lang="en" sz="2400">
                <a:solidFill>
                  <a:srgbClr val="434343"/>
                </a:solidFill>
              </a:rPr>
              <a:t>Ex: Taking a survey after visiting a business, they want to know how your experience was to know if it’s going well or to make it better</a:t>
            </a: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It’s called a Feedback loop</a:t>
            </a:r>
          </a:p>
        </p:txBody>
      </p:sp>
      <p:sp>
        <p:nvSpPr>
          <p:cNvPr id="95" name="Shape 95"/>
          <p:cNvSpPr txBox="1"/>
          <p:nvPr>
            <p:ph idx="1" type="body"/>
          </p:nvPr>
        </p:nvSpPr>
        <p:spPr>
          <a:xfrm>
            <a:off x="457200" y="1200150"/>
            <a:ext cx="8229600" cy="3725700"/>
          </a:xfrm>
          <a:prstGeom prst="rect">
            <a:avLst/>
          </a:prstGeom>
        </p:spPr>
        <p:txBody>
          <a:bodyPr anchorCtr="0" anchor="t" bIns="91425" lIns="91425" rIns="91425" tIns="91425">
            <a:noAutofit/>
          </a:bodyPr>
          <a:lstStyle/>
          <a:p>
            <a:pPr lvl="0">
              <a:spcBef>
                <a:spcPts val="0"/>
              </a:spcBef>
              <a:buNone/>
            </a:pPr>
            <a:r>
              <a:t/>
            </a:r>
            <a:endParaRPr/>
          </a:p>
        </p:txBody>
      </p:sp>
      <p:pic>
        <p:nvPicPr>
          <p:cNvPr id="96" name="Shape 96"/>
          <p:cNvPicPr preferRelativeResize="0"/>
          <p:nvPr/>
        </p:nvPicPr>
        <p:blipFill>
          <a:blip r:embed="rId3">
            <a:alphaModFix/>
          </a:blip>
          <a:stretch>
            <a:fillRect/>
          </a:stretch>
        </p:blipFill>
        <p:spPr>
          <a:xfrm>
            <a:off x="873412" y="1305637"/>
            <a:ext cx="3343275" cy="3514725"/>
          </a:xfrm>
          <a:prstGeom prst="rect">
            <a:avLst/>
          </a:prstGeom>
          <a:noFill/>
          <a:ln>
            <a:noFill/>
          </a:ln>
        </p:spPr>
      </p:pic>
      <p:sp>
        <p:nvSpPr>
          <p:cNvPr id="97" name="Shape 97"/>
          <p:cNvSpPr txBox="1"/>
          <p:nvPr/>
        </p:nvSpPr>
        <p:spPr>
          <a:xfrm>
            <a:off x="4358325" y="1411025"/>
            <a:ext cx="4699800" cy="3514800"/>
          </a:xfrm>
          <a:prstGeom prst="rect">
            <a:avLst/>
          </a:prstGeom>
          <a:noFill/>
          <a:ln>
            <a:noFill/>
          </a:ln>
        </p:spPr>
        <p:txBody>
          <a:bodyPr anchorCtr="0" anchor="t" bIns="91425" lIns="91425" rIns="91425" tIns="91425">
            <a:noAutofit/>
          </a:bodyPr>
          <a:lstStyle/>
          <a:p>
            <a:pPr lvl="0">
              <a:spcBef>
                <a:spcPts val="0"/>
              </a:spcBef>
              <a:buNone/>
            </a:pPr>
            <a:r>
              <a:rPr lang="en"/>
              <a:t>Event: You went into a business &amp; had a typical experience</a:t>
            </a:r>
          </a:p>
          <a:p>
            <a:pPr lvl="0" rtl="0">
              <a:spcBef>
                <a:spcPts val="0"/>
              </a:spcBef>
              <a:buNone/>
            </a:pPr>
            <a:r>
              <a:t/>
            </a:r>
            <a:endParaRPr/>
          </a:p>
          <a:p>
            <a:pPr lvl="0" rtl="0">
              <a:spcBef>
                <a:spcPts val="0"/>
              </a:spcBef>
              <a:buNone/>
            </a:pPr>
            <a:r>
              <a:t/>
            </a:r>
            <a:endParaRPr/>
          </a:p>
          <a:p>
            <a:pPr lvl="0" rtl="0">
              <a:spcBef>
                <a:spcPts val="0"/>
              </a:spcBef>
              <a:buNone/>
            </a:pPr>
            <a:r>
              <a:t/>
            </a:r>
            <a:endParaRPr/>
          </a:p>
          <a:p>
            <a:pPr lvl="0">
              <a:spcBef>
                <a:spcPts val="0"/>
              </a:spcBef>
              <a:buNone/>
            </a:pPr>
            <a:r>
              <a:rPr lang="en"/>
              <a:t>Later took the Survey on the bottom of the receipt</a:t>
            </a:r>
          </a:p>
          <a:p>
            <a:pPr lvl="0">
              <a:spcBef>
                <a:spcPts val="0"/>
              </a:spcBef>
              <a:buNone/>
            </a:pPr>
            <a:r>
              <a:t/>
            </a:r>
            <a:endParaRPr/>
          </a:p>
          <a:p>
            <a:pPr lvl="0" rtl="0">
              <a:spcBef>
                <a:spcPts val="0"/>
              </a:spcBef>
              <a:buNone/>
            </a:pPr>
            <a:r>
              <a:t/>
            </a:r>
            <a:endParaRPr/>
          </a:p>
          <a:p>
            <a:pPr lvl="0">
              <a:spcBef>
                <a:spcPts val="0"/>
              </a:spcBef>
              <a:buNone/>
            </a:pPr>
            <a:r>
              <a:t/>
            </a:r>
            <a:endParaRPr/>
          </a:p>
          <a:p>
            <a:pPr lvl="0">
              <a:spcBef>
                <a:spcPts val="0"/>
              </a:spcBef>
              <a:buNone/>
            </a:pPr>
            <a:r>
              <a:rPr lang="en"/>
              <a:t>Boss reads survey and decides what to do next</a:t>
            </a:r>
          </a:p>
          <a:p>
            <a:pPr lvl="0" rtl="0">
              <a:spcBef>
                <a:spcPts val="0"/>
              </a:spcBef>
              <a:buNone/>
            </a:pPr>
            <a:r>
              <a:t/>
            </a:r>
            <a:endParaRPr/>
          </a:p>
          <a:p>
            <a:pPr lvl="0" rtl="0">
              <a:spcBef>
                <a:spcPts val="0"/>
              </a:spcBef>
              <a:buNone/>
            </a:pPr>
            <a:r>
              <a:t/>
            </a:r>
            <a:endParaRPr/>
          </a:p>
          <a:p>
            <a:pPr lvl="0" rtl="0">
              <a:spcBef>
                <a:spcPts val="0"/>
              </a:spcBef>
              <a:buNone/>
            </a:pPr>
            <a:r>
              <a:t/>
            </a:r>
            <a:endParaRPr/>
          </a:p>
          <a:p>
            <a:pPr lvl="0">
              <a:spcBef>
                <a:spcPts val="0"/>
              </a:spcBef>
              <a:buNone/>
            </a:pPr>
            <a:r>
              <a:rPr lang="en"/>
              <a:t>Boss tells employees what to change &amp; they do it</a:t>
            </a:r>
          </a:p>
        </p:txBody>
      </p:sp>
      <p:sp>
        <p:nvSpPr>
          <p:cNvPr id="98" name="Shape 98"/>
          <p:cNvSpPr txBox="1"/>
          <p:nvPr/>
        </p:nvSpPr>
        <p:spPr>
          <a:xfrm>
            <a:off x="584500" y="2135400"/>
            <a:ext cx="523500" cy="2228700"/>
          </a:xfrm>
          <a:prstGeom prst="rect">
            <a:avLst/>
          </a:prstGeom>
          <a:noFill/>
          <a:ln>
            <a:noFill/>
          </a:ln>
        </p:spPr>
        <p:txBody>
          <a:bodyPr anchorCtr="0" anchor="t" bIns="91425" lIns="91425" rIns="91425" tIns="91425">
            <a:noAutofit/>
          </a:bodyPr>
          <a:lstStyle/>
          <a:p>
            <a:pPr lvl="0">
              <a:spcBef>
                <a:spcPts val="0"/>
              </a:spcBef>
              <a:buNone/>
            </a:pPr>
            <a:r>
              <a:rPr lang="en"/>
              <a:t>S</a:t>
            </a:r>
            <a:br>
              <a:rPr lang="en"/>
            </a:br>
            <a:r>
              <a:rPr lang="en"/>
              <a:t>e</a:t>
            </a:r>
            <a:br>
              <a:rPr lang="en"/>
            </a:br>
            <a:r>
              <a:rPr lang="en"/>
              <a:t>t </a:t>
            </a:r>
          </a:p>
          <a:p>
            <a:pPr lvl="0">
              <a:spcBef>
                <a:spcPts val="0"/>
              </a:spcBef>
              <a:buNone/>
            </a:pPr>
            <a:br>
              <a:rPr lang="en"/>
            </a:br>
            <a:r>
              <a:rPr lang="en"/>
              <a:t>P</a:t>
            </a:r>
            <a:br>
              <a:rPr lang="en"/>
            </a:br>
            <a:r>
              <a:rPr lang="en"/>
              <a:t>o</a:t>
            </a:r>
            <a:br>
              <a:rPr lang="en"/>
            </a:br>
            <a:r>
              <a:rPr lang="en"/>
              <a:t>i</a:t>
            </a:r>
            <a:br>
              <a:rPr lang="en"/>
            </a:br>
            <a:r>
              <a:rPr lang="en"/>
              <a:t>n</a:t>
            </a:r>
            <a:br>
              <a:rPr lang="en"/>
            </a:br>
            <a:r>
              <a:rPr lang="en"/>
              <a:t>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t/>
            </a:r>
            <a:endParaRPr/>
          </a:p>
        </p:txBody>
      </p:sp>
      <p:sp>
        <p:nvSpPr>
          <p:cNvPr id="104" name="Shape 104"/>
          <p:cNvSpPr txBox="1"/>
          <p:nvPr>
            <p:ph idx="1" type="body"/>
          </p:nvPr>
        </p:nvSpPr>
        <p:spPr>
          <a:xfrm>
            <a:off x="457200" y="1200150"/>
            <a:ext cx="8229600" cy="3725700"/>
          </a:xfrm>
          <a:prstGeom prst="rect">
            <a:avLst/>
          </a:prstGeom>
        </p:spPr>
        <p:txBody>
          <a:bodyPr anchorCtr="0" anchor="t" bIns="91425" lIns="91425" rIns="91425" tIns="91425">
            <a:noAutofit/>
          </a:bodyPr>
          <a:lstStyle/>
          <a:p>
            <a:pPr lvl="0">
              <a:spcBef>
                <a:spcPts val="0"/>
              </a:spcBef>
              <a:buNone/>
            </a:pPr>
            <a:r>
              <a:t/>
            </a:r>
            <a:endParaRPr/>
          </a:p>
        </p:txBody>
      </p:sp>
      <p:pic>
        <p:nvPicPr>
          <p:cNvPr id="105" name="Shape 105"/>
          <p:cNvPicPr preferRelativeResize="0"/>
          <p:nvPr/>
        </p:nvPicPr>
        <p:blipFill>
          <a:blip r:embed="rId3">
            <a:alphaModFix/>
          </a:blip>
          <a:stretch>
            <a:fillRect/>
          </a:stretch>
        </p:blipFill>
        <p:spPr>
          <a:xfrm>
            <a:off x="0" y="0"/>
            <a:ext cx="6850828" cy="5143499"/>
          </a:xfrm>
          <a:prstGeom prst="rect">
            <a:avLst/>
          </a:prstGeom>
          <a:noFill/>
          <a:ln>
            <a:noFill/>
          </a:ln>
        </p:spPr>
      </p:pic>
      <p:sp>
        <p:nvSpPr>
          <p:cNvPr id="106" name="Shape 106"/>
          <p:cNvSpPr/>
          <p:nvPr/>
        </p:nvSpPr>
        <p:spPr>
          <a:xfrm>
            <a:off x="6489475" y="1394025"/>
            <a:ext cx="2776031" cy="2139102"/>
          </a:xfrm>
          <a:prstGeom prst="irregularSeal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a:t>Pass out table to fill in!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ctrTitle"/>
          </p:nvPr>
        </p:nvSpPr>
        <p:spPr>
          <a:xfrm>
            <a:off x="685800" y="1867781"/>
            <a:ext cx="7772400" cy="1648800"/>
          </a:xfrm>
          <a:prstGeom prst="rect">
            <a:avLst/>
          </a:prstGeom>
        </p:spPr>
        <p:txBody>
          <a:bodyPr anchorCtr="0" anchor="b" bIns="91425" lIns="91425" rIns="91425" tIns="91425">
            <a:noAutofit/>
          </a:bodyPr>
          <a:lstStyle/>
          <a:p>
            <a:pPr lvl="0">
              <a:spcBef>
                <a:spcPts val="0"/>
              </a:spcBef>
              <a:buNone/>
            </a:pPr>
            <a:r>
              <a:rPr lang="en"/>
              <a:t>NS: Temperature 2 feedback loops ws pg.30</a:t>
            </a:r>
          </a:p>
        </p:txBody>
      </p:sp>
      <p:sp>
        <p:nvSpPr>
          <p:cNvPr id="112" name="Shape 112"/>
          <p:cNvSpPr txBox="1"/>
          <p:nvPr>
            <p:ph idx="1" type="subTitle"/>
          </p:nvPr>
        </p:nvSpPr>
        <p:spPr>
          <a:xfrm>
            <a:off x="685800" y="3627026"/>
            <a:ext cx="7772400" cy="7743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